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3"/>
    <p:sldId id="260" r:id="rId4"/>
    <p:sldId id="285" r:id="rId5"/>
    <p:sldId id="293" r:id="rId6"/>
    <p:sldId id="295" r:id="rId7"/>
    <p:sldId id="311" r:id="rId8"/>
    <p:sldId id="312" r:id="rId9"/>
    <p:sldId id="313" r:id="rId10"/>
    <p:sldId id="316" r:id="rId11"/>
    <p:sldId id="294" r:id="rId12"/>
    <p:sldId id="286" r:id="rId13"/>
    <p:sldId id="261" r:id="rId14"/>
    <p:sldId id="308" r:id="rId15"/>
    <p:sldId id="309" r:id="rId16"/>
    <p:sldId id="287" r:id="rId17"/>
    <p:sldId id="310" r:id="rId18"/>
    <p:sldId id="314" r:id="rId19"/>
    <p:sldId id="315" r:id="rId20"/>
    <p:sldId id="288" r:id="rId21"/>
    <p:sldId id="301" r:id="rId22"/>
    <p:sldId id="300" r:id="rId23"/>
    <p:sldId id="289" r:id="rId24"/>
    <p:sldId id="264" r:id="rId25"/>
    <p:sldId id="291" r:id="rId26"/>
    <p:sldId id="292" r:id="rId27"/>
    <p:sldId id="259" r:id="rId28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</p:embeddedFont>
    <p:embeddedFont>
      <p:font typeface="黑体" panose="02010609060101010101" pitchFamily="49" charset="-122"/>
      <p:regular r:id="rId39"/>
    </p:embeddedFont>
    <p:embeddedFont>
      <p:font typeface="方正公文小标宋" panose="02000500000000000000" charset="-122"/>
      <p:regular r:id="rId40"/>
    </p:embeddedFont>
    <p:embeddedFont>
      <p:font typeface="汉仪书魂体简" panose="02010600000101010101" charset="-122"/>
      <p:regular r:id="rId41"/>
    </p:embeddedFont>
    <p:embeddedFont>
      <p:font typeface="Impact" panose="020B0806030902050204" pitchFamily="34" charset="0"/>
      <p:regular r:id="rId42"/>
    </p:embeddedFont>
    <p:embeddedFont>
      <p:font typeface="Calibri" panose="020F0502020204030204"/>
      <p:regular r:id="rId43"/>
      <p:bold r:id="rId44"/>
      <p:italic r:id="rId45"/>
      <p:boldItalic r:id="rId46"/>
    </p:embeddedFont>
    <p:embeddedFont>
      <p:font typeface="Arial Black" panose="020B0A04020102020204" pitchFamily="34" charset="0"/>
      <p:bold r:id="rId47"/>
    </p:embeddedFont>
    <p:embeddedFont>
      <p:font typeface="方正粗黑宋简体" panose="02000000000000000000" charset="-122"/>
      <p:regular r:id="rId48"/>
    </p:embeddedFont>
    <p:embeddedFont>
      <p:font typeface="标准粗黑" panose="02000503000000000000" charset="-122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5" userDrawn="1">
          <p15:clr>
            <a:srgbClr val="A4A3A4"/>
          </p15:clr>
        </p15:guide>
        <p15:guide id="2" pos="3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128"/>
    <a:srgbClr val="036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660"/>
  </p:normalViewPr>
  <p:slideViewPr>
    <p:cSldViewPr showGuides="1">
      <p:cViewPr varScale="1">
        <p:scale>
          <a:sx n="72" d="100"/>
          <a:sy n="72" d="100"/>
        </p:scale>
        <p:origin x="1469" y="82"/>
      </p:cViewPr>
      <p:guideLst>
        <p:guide orient="horz" pos="2285"/>
        <p:guide pos="38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font" Target="fonts/font16.fntdata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63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image" Target="../media/image8.png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tags" Target="../tags/tag6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107.xml"/><Relationship Id="rId37" Type="http://schemas.openxmlformats.org/officeDocument/2006/relationships/tags" Target="../tags/tag106.xml"/><Relationship Id="rId36" Type="http://schemas.openxmlformats.org/officeDocument/2006/relationships/tags" Target="../tags/tag105.xml"/><Relationship Id="rId35" Type="http://schemas.openxmlformats.org/officeDocument/2006/relationships/tags" Target="../tags/tag104.xml"/><Relationship Id="rId34" Type="http://schemas.openxmlformats.org/officeDocument/2006/relationships/tags" Target="../tags/tag103.xml"/><Relationship Id="rId33" Type="http://schemas.openxmlformats.org/officeDocument/2006/relationships/tags" Target="../tags/tag102.xml"/><Relationship Id="rId32" Type="http://schemas.openxmlformats.org/officeDocument/2006/relationships/tags" Target="../tags/tag101.xml"/><Relationship Id="rId31" Type="http://schemas.openxmlformats.org/officeDocument/2006/relationships/tags" Target="../tags/tag100.xml"/><Relationship Id="rId30" Type="http://schemas.openxmlformats.org/officeDocument/2006/relationships/tags" Target="../tags/tag99.xml"/><Relationship Id="rId3" Type="http://schemas.microsoft.com/office/2007/relationships/hdphoto" Target="../media/image4.wdp"/><Relationship Id="rId29" Type="http://schemas.openxmlformats.org/officeDocument/2006/relationships/tags" Target="../tags/tag98.xml"/><Relationship Id="rId28" Type="http://schemas.openxmlformats.org/officeDocument/2006/relationships/tags" Target="../tags/tag97.xml"/><Relationship Id="rId27" Type="http://schemas.openxmlformats.org/officeDocument/2006/relationships/tags" Target="../tags/tag96.xml"/><Relationship Id="rId26" Type="http://schemas.openxmlformats.org/officeDocument/2006/relationships/tags" Target="../tags/tag95.xml"/><Relationship Id="rId25" Type="http://schemas.openxmlformats.org/officeDocument/2006/relationships/tags" Target="../tags/tag94.xml"/><Relationship Id="rId24" Type="http://schemas.openxmlformats.org/officeDocument/2006/relationships/tags" Target="../tags/tag93.xml"/><Relationship Id="rId23" Type="http://schemas.openxmlformats.org/officeDocument/2006/relationships/tags" Target="../tags/tag9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image" Target="../media/image3.png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hyperlink" Target="https://github.com/liuhuanyong/QASystemOnMedicalKG" TargetMode="Externa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microsoft.com/office/2007/relationships/hdphoto" Target="../media/image4.wdp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30.xml"/><Relationship Id="rId33" Type="http://schemas.openxmlformats.org/officeDocument/2006/relationships/tags" Target="../tags/tag29.xml"/><Relationship Id="rId32" Type="http://schemas.openxmlformats.org/officeDocument/2006/relationships/tags" Target="../tags/tag28.xml"/><Relationship Id="rId31" Type="http://schemas.openxmlformats.org/officeDocument/2006/relationships/tags" Target="../tags/tag27.xml"/><Relationship Id="rId30" Type="http://schemas.openxmlformats.org/officeDocument/2006/relationships/tags" Target="../tags/tag26.xml"/><Relationship Id="rId3" Type="http://schemas.openxmlformats.org/officeDocument/2006/relationships/image" Target="../media/image3.png"/><Relationship Id="rId29" Type="http://schemas.openxmlformats.org/officeDocument/2006/relationships/tags" Target="../tags/tag25.xml"/><Relationship Id="rId28" Type="http://schemas.openxmlformats.org/officeDocument/2006/relationships/tags" Target="../tags/tag24.xml"/><Relationship Id="rId27" Type="http://schemas.openxmlformats.org/officeDocument/2006/relationships/tags" Target="../tags/tag23.xml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image" Target="../media/image8.pn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microsoft.com/office/2007/relationships/hdphoto" Target="../media/image4.wdp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132.xml"/><Relationship Id="rId27" Type="http://schemas.openxmlformats.org/officeDocument/2006/relationships/tags" Target="../tags/tag131.xml"/><Relationship Id="rId26" Type="http://schemas.openxmlformats.org/officeDocument/2006/relationships/tags" Target="../tags/tag130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image" Target="../media/image3.png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8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175.xml"/><Relationship Id="rId40" Type="http://schemas.openxmlformats.org/officeDocument/2006/relationships/tags" Target="../tags/tag174.xml"/><Relationship Id="rId4" Type="http://schemas.microsoft.com/office/2007/relationships/hdphoto" Target="../media/image4.wdp"/><Relationship Id="rId39" Type="http://schemas.openxmlformats.org/officeDocument/2006/relationships/tags" Target="../tags/tag173.xml"/><Relationship Id="rId38" Type="http://schemas.openxmlformats.org/officeDocument/2006/relationships/tags" Target="../tags/tag172.xml"/><Relationship Id="rId37" Type="http://schemas.openxmlformats.org/officeDocument/2006/relationships/tags" Target="../tags/tag171.xml"/><Relationship Id="rId36" Type="http://schemas.openxmlformats.org/officeDocument/2006/relationships/tags" Target="../tags/tag170.xml"/><Relationship Id="rId35" Type="http://schemas.openxmlformats.org/officeDocument/2006/relationships/tags" Target="../tags/tag169.xml"/><Relationship Id="rId34" Type="http://schemas.openxmlformats.org/officeDocument/2006/relationships/tags" Target="../tags/tag168.xml"/><Relationship Id="rId33" Type="http://schemas.openxmlformats.org/officeDocument/2006/relationships/tags" Target="../tags/tag167.xml"/><Relationship Id="rId32" Type="http://schemas.openxmlformats.org/officeDocument/2006/relationships/tags" Target="../tags/tag166.xml"/><Relationship Id="rId31" Type="http://schemas.openxmlformats.org/officeDocument/2006/relationships/tags" Target="../tags/tag165.xml"/><Relationship Id="rId30" Type="http://schemas.openxmlformats.org/officeDocument/2006/relationships/tags" Target="../tags/tag164.xml"/><Relationship Id="rId3" Type="http://schemas.openxmlformats.org/officeDocument/2006/relationships/image" Target="../media/image3.png"/><Relationship Id="rId29" Type="http://schemas.openxmlformats.org/officeDocument/2006/relationships/tags" Target="../tags/tag163.xml"/><Relationship Id="rId28" Type="http://schemas.openxmlformats.org/officeDocument/2006/relationships/tags" Target="../tags/tag162.xml"/><Relationship Id="rId27" Type="http://schemas.openxmlformats.org/officeDocument/2006/relationships/tags" Target="../tags/tag161.xml"/><Relationship Id="rId26" Type="http://schemas.openxmlformats.org/officeDocument/2006/relationships/tags" Target="../tags/tag160.xml"/><Relationship Id="rId25" Type="http://schemas.openxmlformats.org/officeDocument/2006/relationships/tags" Target="../tags/tag159.xml"/><Relationship Id="rId24" Type="http://schemas.openxmlformats.org/officeDocument/2006/relationships/tags" Target="../tags/tag158.xml"/><Relationship Id="rId23" Type="http://schemas.openxmlformats.org/officeDocument/2006/relationships/tags" Target="../tags/tag157.xml"/><Relationship Id="rId22" Type="http://schemas.openxmlformats.org/officeDocument/2006/relationships/tags" Target="../tags/tag156.xml"/><Relationship Id="rId21" Type="http://schemas.openxmlformats.org/officeDocument/2006/relationships/tags" Target="../tags/tag155.xml"/><Relationship Id="rId20" Type="http://schemas.openxmlformats.org/officeDocument/2006/relationships/tags" Target="../tags/tag154.xml"/><Relationship Id="rId2" Type="http://schemas.openxmlformats.org/officeDocument/2006/relationships/image" Target="../media/image8.png"/><Relationship Id="rId19" Type="http://schemas.openxmlformats.org/officeDocument/2006/relationships/tags" Target="../tags/tag153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31.png"/><Relationship Id="rId3" Type="http://schemas.microsoft.com/office/2007/relationships/hdphoto" Target="../media/image4.wdp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tags" Target="../tags/tag43.xml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" y="0"/>
            <a:ext cx="12190476" cy="6871638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254628" y="4887725"/>
            <a:ext cx="1969770" cy="1355193"/>
            <a:chOff x="5111118" y="5174239"/>
            <a:chExt cx="1969770" cy="1355193"/>
          </a:xfrm>
        </p:grpSpPr>
        <p:sp>
          <p:nvSpPr>
            <p:cNvPr id="12" name="文本框 18"/>
            <p:cNvSpPr txBox="1">
              <a:spLocks noChangeArrowheads="1"/>
            </p:cNvSpPr>
            <p:nvPr/>
          </p:nvSpPr>
          <p:spPr bwMode="auto">
            <a:xfrm>
              <a:off x="5941058" y="5174239"/>
              <a:ext cx="30988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20"/>
            <p:cNvSpPr txBox="1">
              <a:spLocks noChangeArrowheads="1"/>
            </p:cNvSpPr>
            <p:nvPr/>
          </p:nvSpPr>
          <p:spPr bwMode="auto">
            <a:xfrm>
              <a:off x="5111118" y="5514702"/>
              <a:ext cx="1969770" cy="1014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队伍：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A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iWHU</a:t>
              </a:r>
              <a:endPara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ctr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学校：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武汉大学</a:t>
              </a:r>
              <a:endPara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</p:grp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0" y="2467670"/>
            <a:ext cx="12191238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lnSpc>
                <a:spcPct val="150000"/>
              </a:lnSpc>
            </a:pPr>
            <a:r>
              <a:rPr lang="zh-CN" altLang="en-US" sz="6600" dirty="0">
                <a:solidFill>
                  <a:prstClr val="white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智能健康管理评估一体化平台</a:t>
            </a:r>
            <a:endParaRPr lang="zh-CN" altLang="en-US" sz="6600" b="1" dirty="0">
              <a:solidFill>
                <a:prstClr val="white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lvl="0" algn="r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--</a:t>
            </a:r>
            <a:r>
              <a:rPr lang="zh-CN" altLang="en-US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LangGraph</a:t>
            </a:r>
            <a:r>
              <a:rPr lang="zh-CN" altLang="en-US" dirty="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动态工作流</a:t>
            </a:r>
            <a:r>
              <a:rPr lang="zh-CN" altLang="en-US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、</a:t>
            </a:r>
            <a:r>
              <a:rPr lang="zh-CN" altLang="en-US" dirty="0">
                <a:solidFill>
                  <a:srgbClr val="FFFF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医学知识图谱</a:t>
            </a:r>
            <a:r>
              <a:rPr lang="zh-CN" altLang="en-US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与</a:t>
            </a:r>
            <a:r>
              <a:rPr lang="zh-CN" altLang="en-US" dirty="0">
                <a:solidFill>
                  <a:srgbClr val="00B0F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大模型推理</a:t>
            </a:r>
            <a:r>
              <a:rPr lang="zh-CN" altLang="en-US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的多模态健康数据解析与智能评估系统</a:t>
            </a:r>
            <a:endParaRPr lang="zh-CN" altLang="en-US" dirty="0">
              <a:solidFill>
                <a:prstClr val="white"/>
              </a:solidFill>
              <a:latin typeface="汉仪书魂体简" panose="02010600000101010101" charset="-122"/>
              <a:ea typeface="汉仪书魂体简" panose="02010600000101010101" charset="-122"/>
              <a:cs typeface="汉仪书魂体简" panose="02010600000101010101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991544" y="4725144"/>
            <a:ext cx="8352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206857" y="6465849"/>
            <a:ext cx="2091055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6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AI+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大健康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2025 ——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781774"/>
            <a:ext cx="877888" cy="197524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610850" y="740723"/>
            <a:ext cx="5811410" cy="1644359"/>
            <a:chOff x="4420044" y="1267436"/>
            <a:chExt cx="3860474" cy="109233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20044" y="1267436"/>
              <a:ext cx="1144482" cy="109233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709" y="1371339"/>
              <a:ext cx="2167555" cy="596077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5632297" y="1990403"/>
              <a:ext cx="2648221" cy="305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spc="300" dirty="0">
                  <a:solidFill>
                    <a:schemeClr val="bg1"/>
                  </a:solidFill>
                  <a:latin typeface="Times New Roman" panose="02020603050405020304" charset="0"/>
                  <a:cs typeface="Times New Roman" panose="02020603050405020304" charset="0"/>
                </a:rPr>
                <a:t>WUHAN UNIVERSITY</a:t>
              </a:r>
              <a:endParaRPr lang="en-US" altLang="zh-CN" sz="2400" b="1" spc="3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Shape 5166"/>
          <p:cNvSpPr/>
          <p:nvPr/>
        </p:nvSpPr>
        <p:spPr>
          <a:xfrm>
            <a:off x="2592459" y="1739369"/>
            <a:ext cx="1624076" cy="1438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31" y="0"/>
                </a:moveTo>
                <a:lnTo>
                  <a:pt x="4125" y="12945"/>
                </a:lnTo>
                <a:lnTo>
                  <a:pt x="0" y="21600"/>
                </a:lnTo>
                <a:lnTo>
                  <a:pt x="21600" y="7769"/>
                </a:lnTo>
                <a:lnTo>
                  <a:pt x="17131" y="0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Gill Sans"/>
            </a:endParaRPr>
          </a:p>
        </p:txBody>
      </p:sp>
      <p:sp>
        <p:nvSpPr>
          <p:cNvPr id="14" name="Shape 5167"/>
          <p:cNvSpPr/>
          <p:nvPr/>
        </p:nvSpPr>
        <p:spPr>
          <a:xfrm>
            <a:off x="2099939" y="2592391"/>
            <a:ext cx="2615245" cy="1497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9" y="0"/>
                </a:moveTo>
                <a:lnTo>
                  <a:pt x="2561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039" y="0"/>
                  <a:pt x="19039" y="0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Gill Sans"/>
            </a:endParaRPr>
          </a:p>
        </p:txBody>
      </p:sp>
      <p:sp>
        <p:nvSpPr>
          <p:cNvPr id="15" name="Shape 5168"/>
          <p:cNvSpPr/>
          <p:nvPr/>
        </p:nvSpPr>
        <p:spPr>
          <a:xfrm>
            <a:off x="1607419" y="3517325"/>
            <a:ext cx="3606415" cy="1497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3" y="0"/>
                </a:moveTo>
                <a:lnTo>
                  <a:pt x="1857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743" y="0"/>
                  <a:pt x="19743" y="0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Gill Sans"/>
            </a:endParaRPr>
          </a:p>
        </p:txBody>
      </p:sp>
      <p:sp>
        <p:nvSpPr>
          <p:cNvPr id="16" name="Shape 5169"/>
          <p:cNvSpPr/>
          <p:nvPr/>
        </p:nvSpPr>
        <p:spPr>
          <a:xfrm>
            <a:off x="1103446" y="4442259"/>
            <a:ext cx="4597575" cy="1497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7" y="13286"/>
                </a:moveTo>
                <a:lnTo>
                  <a:pt x="0" y="21600"/>
                </a:lnTo>
                <a:lnTo>
                  <a:pt x="21600" y="8314"/>
                </a:lnTo>
                <a:lnTo>
                  <a:pt x="20143" y="0"/>
                </a:lnTo>
                <a:cubicBezTo>
                  <a:pt x="20143" y="0"/>
                  <a:pt x="1457" y="13286"/>
                  <a:pt x="1457" y="13286"/>
                </a:cubicBez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Light"/>
              <a:sym typeface="Gill San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084981" y="1340768"/>
            <a:ext cx="1143841" cy="980623"/>
            <a:chOff x="2313735" y="1108481"/>
            <a:chExt cx="857881" cy="735467"/>
          </a:xfrm>
        </p:grpSpPr>
        <p:sp>
          <p:nvSpPr>
            <p:cNvPr id="18" name="Shape 5171"/>
            <p:cNvSpPr/>
            <p:nvPr/>
          </p:nvSpPr>
          <p:spPr>
            <a:xfrm>
              <a:off x="2313735" y="1108481"/>
              <a:ext cx="849654" cy="68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651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4C4C4C"/>
                  </a:solidFill>
                </a:defRPr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9" name="Shape 5176"/>
            <p:cNvSpPr/>
            <p:nvPr/>
          </p:nvSpPr>
          <p:spPr>
            <a:xfrm>
              <a:off x="2329102" y="1491630"/>
              <a:ext cx="842514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0" marR="0" lvl="0" indent="0" algn="ctr" defTabSz="7791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危机</a:t>
              </a: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预警</a:t>
              </a:r>
              <a:endParaRPr kumimoji="0" lang="zh-CN" altLang="en-US" sz="1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592459" y="2592391"/>
            <a:ext cx="2119660" cy="576548"/>
            <a:chOff x="1944344" y="2047198"/>
            <a:chExt cx="1589745" cy="432411"/>
          </a:xfrm>
        </p:grpSpPr>
        <p:sp>
          <p:nvSpPr>
            <p:cNvPr id="21" name="Shape 5173"/>
            <p:cNvSpPr/>
            <p:nvPr/>
          </p:nvSpPr>
          <p:spPr>
            <a:xfrm>
              <a:off x="1944344" y="2047198"/>
              <a:ext cx="1589745" cy="43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440" y="0"/>
                  </a:lnTo>
                  <a:cubicBezTo>
                    <a:pt x="18440" y="0"/>
                    <a:pt x="3160" y="0"/>
                    <a:pt x="3160" y="0"/>
                  </a:cubicBezTo>
                  <a:close/>
                </a:path>
              </a:pathLst>
            </a:custGeom>
            <a:solidFill>
              <a:srgbClr val="1651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4C4C4C"/>
                  </a:solidFill>
                </a:defRPr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22" name="Shape 5177"/>
            <p:cNvSpPr/>
            <p:nvPr/>
          </p:nvSpPr>
          <p:spPr>
            <a:xfrm>
              <a:off x="2191740" y="2087244"/>
              <a:ext cx="1099552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0" marR="0" lvl="0" indent="0" algn="ctr" defTabSz="7791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健康报告</a:t>
              </a: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总结</a:t>
              </a:r>
              <a:endParaRPr kumimoji="0" lang="zh-CN" altLang="en-US" sz="1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99941" y="3517324"/>
            <a:ext cx="3110828" cy="576549"/>
            <a:chOff x="1574955" y="2740898"/>
            <a:chExt cx="2333121" cy="432412"/>
          </a:xfrm>
        </p:grpSpPr>
        <p:sp>
          <p:nvSpPr>
            <p:cNvPr id="24" name="Shape 5172"/>
            <p:cNvSpPr/>
            <p:nvPr/>
          </p:nvSpPr>
          <p:spPr>
            <a:xfrm>
              <a:off x="1574955" y="2740898"/>
              <a:ext cx="2333121" cy="43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7" y="0"/>
                  </a:lnTo>
                  <a:cubicBezTo>
                    <a:pt x="19447" y="0"/>
                    <a:pt x="2153" y="0"/>
                    <a:pt x="2153" y="0"/>
                  </a:cubicBezTo>
                  <a:close/>
                </a:path>
              </a:pathLst>
            </a:custGeom>
            <a:solidFill>
              <a:srgbClr val="1651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4C4C4C"/>
                  </a:solidFill>
                </a:defRPr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25" name="Shape 5178"/>
            <p:cNvSpPr/>
            <p:nvPr/>
          </p:nvSpPr>
          <p:spPr>
            <a:xfrm>
              <a:off x="1815028" y="2780945"/>
              <a:ext cx="1849246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0" marR="0" lvl="0" indent="0" algn="ctr" defTabSz="7791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智能体对话和</a:t>
              </a: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记录</a:t>
              </a:r>
              <a:endParaRPr kumimoji="0" lang="zh-CN" altLang="en-US" sz="1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07420" y="4442258"/>
            <a:ext cx="4101987" cy="576543"/>
            <a:chOff x="1205565" y="3434598"/>
            <a:chExt cx="3076490" cy="432407"/>
          </a:xfrm>
        </p:grpSpPr>
        <p:sp>
          <p:nvSpPr>
            <p:cNvPr id="27" name="Shape 5174"/>
            <p:cNvSpPr/>
            <p:nvPr/>
          </p:nvSpPr>
          <p:spPr>
            <a:xfrm>
              <a:off x="1205565" y="3434598"/>
              <a:ext cx="307649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67" y="0"/>
                  </a:lnTo>
                  <a:lnTo>
                    <a:pt x="1633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1651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4C4C4C"/>
                  </a:solidFill>
                </a:defRPr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28" name="Shape 5179"/>
            <p:cNvSpPr/>
            <p:nvPr/>
          </p:nvSpPr>
          <p:spPr>
            <a:xfrm>
              <a:off x="1422332" y="3474643"/>
              <a:ext cx="2634639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0" marR="0" lvl="0" indent="0" algn="ctr" defTabSz="7791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多端适配、接口设置可扩展性</a:t>
              </a: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高</a:t>
              </a:r>
              <a:endParaRPr kumimoji="0" lang="zh-CN" altLang="en-US" sz="1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03447" y="5354347"/>
            <a:ext cx="5093160" cy="576543"/>
            <a:chOff x="827585" y="4118665"/>
            <a:chExt cx="3819870" cy="432407"/>
          </a:xfrm>
        </p:grpSpPr>
        <p:sp>
          <p:nvSpPr>
            <p:cNvPr id="30" name="Shape 5175"/>
            <p:cNvSpPr/>
            <p:nvPr/>
          </p:nvSpPr>
          <p:spPr>
            <a:xfrm>
              <a:off x="827585" y="4118665"/>
              <a:ext cx="381987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85" y="0"/>
                  </a:lnTo>
                  <a:cubicBezTo>
                    <a:pt x="20285" y="0"/>
                    <a:pt x="1315" y="0"/>
                    <a:pt x="1315" y="0"/>
                  </a:cubicBezTo>
                  <a:close/>
                </a:path>
              </a:pathLst>
            </a:custGeom>
            <a:solidFill>
              <a:srgbClr val="1651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4C4C4C"/>
                  </a:solidFill>
                </a:defRPr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31" name="Shape 5180"/>
            <p:cNvSpPr/>
            <p:nvPr/>
          </p:nvSpPr>
          <p:spPr>
            <a:xfrm>
              <a:off x="1072475" y="4158709"/>
              <a:ext cx="3334354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0" marR="0" lvl="0" indent="0" algn="ctr" defTabSz="7791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业务融合度高、具备落地和进一步</a:t>
              </a:r>
              <a:r>
                <a:rPr kumimoji="0" lang="zh-CN" altLang="en-US" sz="16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开发潜能</a:t>
              </a:r>
              <a:endParaRPr kumimoji="0" lang="zh-CN" altLang="en-US" sz="16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  <p:sp>
        <p:nvSpPr>
          <p:cNvPr id="32" name="Round Same Side Corner Rectangle 67"/>
          <p:cNvSpPr/>
          <p:nvPr>
            <p:custDataLst>
              <p:tags r:id="rId5"/>
            </p:custDataLst>
          </p:nvPr>
        </p:nvSpPr>
        <p:spPr>
          <a:xfrm rot="10800000" flipH="1">
            <a:off x="6788284" y="1358685"/>
            <a:ext cx="66537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09709" tIns="54855" rIns="109709" bIns="54855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3" name="Round Same Side Corner Rectangle 68"/>
          <p:cNvSpPr/>
          <p:nvPr>
            <p:custDataLst>
              <p:tags r:id="rId6"/>
            </p:custDataLst>
          </p:nvPr>
        </p:nvSpPr>
        <p:spPr>
          <a:xfrm rot="10800000" flipH="1">
            <a:off x="6786097" y="2400405"/>
            <a:ext cx="66537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09709" tIns="54855" rIns="109709" bIns="54855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4" name="Round Same Side Corner Rectangle 69"/>
          <p:cNvSpPr/>
          <p:nvPr>
            <p:custDataLst>
              <p:tags r:id="rId7"/>
            </p:custDataLst>
          </p:nvPr>
        </p:nvSpPr>
        <p:spPr>
          <a:xfrm rot="10800000" flipH="1">
            <a:off x="6788284" y="3347248"/>
            <a:ext cx="66537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09709" tIns="54855" rIns="109709" bIns="54855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35" name="组合 34"/>
          <p:cNvGrpSpPr/>
          <p:nvPr>
            <p:custDataLst>
              <p:tags r:id="rId8"/>
            </p:custDataLst>
          </p:nvPr>
        </p:nvGrpSpPr>
        <p:grpSpPr>
          <a:xfrm>
            <a:off x="6971350" y="1341820"/>
            <a:ext cx="3829173" cy="797559"/>
            <a:chOff x="5228512" y="1109269"/>
            <a:chExt cx="2871880" cy="598169"/>
          </a:xfrm>
        </p:grpSpPr>
        <p:sp>
          <p:nvSpPr>
            <p:cNvPr id="36" name="TextBox 20"/>
            <p:cNvSpPr txBox="1"/>
            <p:nvPr>
              <p:custDataLst>
                <p:tags r:id="rId9"/>
              </p:custDataLst>
            </p:nvPr>
          </p:nvSpPr>
          <p:spPr>
            <a:xfrm>
              <a:off x="5228512" y="1303102"/>
              <a:ext cx="2871880" cy="404336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pPr algn="just" defTabSz="1219200">
                <a:lnSpc>
                  <a:spcPct val="120000"/>
                </a:lnSpc>
              </a:pP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系统依托权威医学知识和智能分析工具，为用户提供科学可靠的健康服务。</a:t>
              </a:r>
              <a:endPara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71"/>
            <p:cNvSpPr/>
            <p:nvPr>
              <p:custDataLst>
                <p:tags r:id="rId10"/>
              </p:custDataLst>
            </p:nvPr>
          </p:nvSpPr>
          <p:spPr>
            <a:xfrm>
              <a:off x="5228513" y="1109269"/>
              <a:ext cx="373380" cy="218599"/>
            </a:xfrm>
            <a:prstGeom prst="rect">
              <a:avLst/>
            </a:prstGeom>
          </p:spPr>
          <p:txBody>
            <a:bodyPr wrap="none" lIns="45720" tIns="22860" rIns="45720" bIns="22860">
              <a:spAutoFit/>
            </a:bodyPr>
            <a:lstStyle/>
            <a:p>
              <a:pPr algn="l" defTabSz="12192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1"/>
            </p:custDataLst>
          </p:nvPr>
        </p:nvGrpSpPr>
        <p:grpSpPr>
          <a:xfrm>
            <a:off x="6971350" y="2355032"/>
            <a:ext cx="3829173" cy="797557"/>
            <a:chOff x="5228512" y="1869180"/>
            <a:chExt cx="2871880" cy="598168"/>
          </a:xfrm>
        </p:grpSpPr>
        <p:sp>
          <p:nvSpPr>
            <p:cNvPr id="39" name="TextBox 22"/>
            <p:cNvSpPr txBox="1"/>
            <p:nvPr>
              <p:custDataLst>
                <p:tags r:id="rId12"/>
              </p:custDataLst>
            </p:nvPr>
          </p:nvSpPr>
          <p:spPr>
            <a:xfrm>
              <a:off x="5228512" y="2063012"/>
              <a:ext cx="2871880" cy="404336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pPr algn="just" defTabSz="1219200">
                <a:lnSpc>
                  <a:spcPct val="120000"/>
                </a:lnSpc>
              </a:pP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严格保护用户个人隐私，采用多重数据加密和访问权限控制机制。</a:t>
              </a:r>
              <a:endPara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73"/>
            <p:cNvSpPr/>
            <p:nvPr>
              <p:custDataLst>
                <p:tags r:id="rId13"/>
              </p:custDataLst>
            </p:nvPr>
          </p:nvSpPr>
          <p:spPr>
            <a:xfrm>
              <a:off x="5228513" y="1869180"/>
              <a:ext cx="373380" cy="218599"/>
            </a:xfrm>
            <a:prstGeom prst="rect">
              <a:avLst/>
            </a:prstGeom>
          </p:spPr>
          <p:txBody>
            <a:bodyPr wrap="none" lIns="45720" tIns="22860" rIns="45720" bIns="22860">
              <a:spAutoFit/>
            </a:bodyPr>
            <a:lstStyle/>
            <a:p>
              <a:pPr defTabSz="12192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14"/>
            </p:custDataLst>
          </p:nvPr>
        </p:nvGrpSpPr>
        <p:grpSpPr>
          <a:xfrm>
            <a:off x="6971350" y="3368250"/>
            <a:ext cx="3829173" cy="797559"/>
            <a:chOff x="5228512" y="2629091"/>
            <a:chExt cx="2871880" cy="598169"/>
          </a:xfrm>
        </p:grpSpPr>
        <p:sp>
          <p:nvSpPr>
            <p:cNvPr id="42" name="TextBox 24"/>
            <p:cNvSpPr txBox="1"/>
            <p:nvPr>
              <p:custDataLst>
                <p:tags r:id="rId15"/>
              </p:custDataLst>
            </p:nvPr>
          </p:nvSpPr>
          <p:spPr>
            <a:xfrm>
              <a:off x="5228512" y="2822924"/>
              <a:ext cx="2871880" cy="404336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pPr algn="just" defTabSz="1219200">
                <a:lnSpc>
                  <a:spcPct val="120000"/>
                </a:lnSpc>
              </a:pP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支持多类型健康数据和多维度服务，覆盖身体监测、生活习惯与智能诊断。</a:t>
              </a:r>
              <a:endPara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75"/>
            <p:cNvSpPr/>
            <p:nvPr>
              <p:custDataLst>
                <p:tags r:id="rId16"/>
              </p:custDataLst>
            </p:nvPr>
          </p:nvSpPr>
          <p:spPr>
            <a:xfrm>
              <a:off x="5228513" y="2629091"/>
              <a:ext cx="373380" cy="218599"/>
            </a:xfrm>
            <a:prstGeom prst="rect">
              <a:avLst/>
            </a:prstGeom>
          </p:spPr>
          <p:txBody>
            <a:bodyPr wrap="none" lIns="45720" tIns="22860" rIns="45720" bIns="22860">
              <a:spAutoFit/>
            </a:bodyPr>
            <a:lstStyle/>
            <a:p>
              <a:pPr defTabSz="12192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多元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Round Same Side Corner Rectangle 76"/>
          <p:cNvSpPr/>
          <p:nvPr>
            <p:custDataLst>
              <p:tags r:id="rId17"/>
            </p:custDataLst>
          </p:nvPr>
        </p:nvSpPr>
        <p:spPr>
          <a:xfrm rot="10800000" flipH="1">
            <a:off x="6786097" y="4307898"/>
            <a:ext cx="66537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09709" tIns="54855" rIns="109709" bIns="54855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5" name="Round Same Side Corner Rectangle 77"/>
          <p:cNvSpPr/>
          <p:nvPr>
            <p:custDataLst>
              <p:tags r:id="rId18"/>
            </p:custDataLst>
          </p:nvPr>
        </p:nvSpPr>
        <p:spPr>
          <a:xfrm rot="10800000" flipH="1">
            <a:off x="6788284" y="5254741"/>
            <a:ext cx="66537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09709" tIns="54855" rIns="109709" bIns="54855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46" name="组合 45"/>
          <p:cNvGrpSpPr/>
          <p:nvPr>
            <p:custDataLst>
              <p:tags r:id="rId19"/>
            </p:custDataLst>
          </p:nvPr>
        </p:nvGrpSpPr>
        <p:grpSpPr>
          <a:xfrm>
            <a:off x="6971350" y="4262529"/>
            <a:ext cx="3829173" cy="797559"/>
            <a:chOff x="5228512" y="3299800"/>
            <a:chExt cx="2871880" cy="598169"/>
          </a:xfrm>
        </p:grpSpPr>
        <p:sp>
          <p:nvSpPr>
            <p:cNvPr id="47" name="TextBox 28"/>
            <p:cNvSpPr txBox="1"/>
            <p:nvPr>
              <p:custDataLst>
                <p:tags r:id="rId20"/>
              </p:custDataLst>
            </p:nvPr>
          </p:nvSpPr>
          <p:spPr>
            <a:xfrm>
              <a:off x="5228512" y="3493633"/>
              <a:ext cx="2871880" cy="404336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pPr algn="just" defTabSz="1219200">
                <a:lnSpc>
                  <a:spcPct val="120000"/>
                </a:lnSpc>
              </a:pP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根据用户需求与特征，个性化定制健康目标和服务内容，精确匹配健康管理方案。</a:t>
              </a:r>
              <a:endPara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79"/>
            <p:cNvSpPr/>
            <p:nvPr>
              <p:custDataLst>
                <p:tags r:id="rId21"/>
              </p:custDataLst>
            </p:nvPr>
          </p:nvSpPr>
          <p:spPr>
            <a:xfrm>
              <a:off x="5228513" y="3299800"/>
              <a:ext cx="373380" cy="218599"/>
            </a:xfrm>
            <a:prstGeom prst="rect">
              <a:avLst/>
            </a:prstGeom>
          </p:spPr>
          <p:txBody>
            <a:bodyPr wrap="none" lIns="45720" tIns="22860" rIns="45720" bIns="22860">
              <a:spAutoFit/>
            </a:bodyPr>
            <a:lstStyle/>
            <a:p>
              <a:pPr defTabSz="12192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22"/>
            </p:custDataLst>
          </p:nvPr>
        </p:nvGrpSpPr>
        <p:grpSpPr>
          <a:xfrm>
            <a:off x="6971350" y="5275744"/>
            <a:ext cx="3829173" cy="797559"/>
            <a:chOff x="5228512" y="4059711"/>
            <a:chExt cx="2871880" cy="598169"/>
          </a:xfrm>
        </p:grpSpPr>
        <p:sp>
          <p:nvSpPr>
            <p:cNvPr id="50" name="TextBox 30"/>
            <p:cNvSpPr txBox="1"/>
            <p:nvPr>
              <p:custDataLst>
                <p:tags r:id="rId23"/>
              </p:custDataLst>
            </p:nvPr>
          </p:nvSpPr>
          <p:spPr>
            <a:xfrm>
              <a:off x="5228512" y="4253544"/>
              <a:ext cx="2871880" cy="404336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pPr algn="just" defTabSz="1219200">
                <a:lnSpc>
                  <a:spcPct val="120000"/>
                </a:lnSpc>
              </a:pP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界面友好、操作简单，用户可一键录入健康信息并随时查询分析报告。</a:t>
              </a:r>
              <a:endPara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81"/>
            <p:cNvSpPr/>
            <p:nvPr>
              <p:custDataLst>
                <p:tags r:id="rId24"/>
              </p:custDataLst>
            </p:nvPr>
          </p:nvSpPr>
          <p:spPr>
            <a:xfrm>
              <a:off x="5228513" y="4059711"/>
              <a:ext cx="373380" cy="218599"/>
            </a:xfrm>
            <a:prstGeom prst="rect">
              <a:avLst/>
            </a:prstGeom>
          </p:spPr>
          <p:txBody>
            <a:bodyPr wrap="none" lIns="45720" tIns="22860" rIns="45720" bIns="22860">
              <a:spAutoFit/>
            </a:bodyPr>
            <a:lstStyle/>
            <a:p>
              <a:pPr defTabSz="12192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便捷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4" name="矩形 3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rgbClr val="165128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🎉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核心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优势总结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871639"/>
          </a:xfrm>
          <a:prstGeom prst="rect">
            <a:avLst/>
          </a:prstGeom>
        </p:spPr>
      </p:pic>
      <p:sp>
        <p:nvSpPr>
          <p:cNvPr id="4" name="标题 4"/>
          <p:cNvSpPr txBox="1"/>
          <p:nvPr/>
        </p:nvSpPr>
        <p:spPr>
          <a:xfrm>
            <a:off x="5238896" y="2263950"/>
            <a:ext cx="4962650" cy="119885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8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</a:t>
            </a:r>
            <a:endParaRPr lang="zh-CN" altLang="en-US" sz="8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4"/>
          <p:cNvSpPr txBox="1"/>
          <p:nvPr/>
        </p:nvSpPr>
        <p:spPr>
          <a:xfrm>
            <a:off x="5303912" y="3868338"/>
            <a:ext cx="6480720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项目架构图</a:t>
            </a:r>
            <a:endParaRPr lang="zh-CN" altLang="en-US" sz="4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346908" y="3699991"/>
            <a:ext cx="3594498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60416" y="1674961"/>
            <a:ext cx="508342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32304" y="329276"/>
            <a:ext cx="3171328" cy="906710"/>
            <a:chOff x="4420044" y="1243652"/>
            <a:chExt cx="3986952" cy="113990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044" y="1243652"/>
              <a:ext cx="1144482" cy="113990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709" y="1371339"/>
              <a:ext cx="2167555" cy="59607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632298" y="1990404"/>
              <a:ext cx="2774698" cy="356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b="1" spc="300" dirty="0">
                  <a:solidFill>
                    <a:schemeClr val="bg1"/>
                  </a:solidFill>
                  <a:latin typeface="+mj-lt"/>
                </a:rPr>
                <a:t>WUHAN UNIVERSITY</a:t>
              </a:r>
              <a:endParaRPr lang="zh-CN" altLang="en-US" sz="900" b="1" spc="3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1384" y="5423005"/>
            <a:ext cx="2224567" cy="1127242"/>
            <a:chOff x="760416" y="5730758"/>
            <a:chExt cx="2224567" cy="112724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6" t="4127" r="50035" b="1"/>
            <a:stretch>
              <a:fillRect/>
            </a:stretch>
          </p:blipFill>
          <p:spPr>
            <a:xfrm>
              <a:off x="760416" y="5730758"/>
              <a:ext cx="1512168" cy="60716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9" t="4127" r="24617" b="1"/>
            <a:stretch>
              <a:fillRect/>
            </a:stretch>
          </p:blipFill>
          <p:spPr>
            <a:xfrm>
              <a:off x="1343472" y="6250837"/>
              <a:ext cx="1641511" cy="607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3792220" y="2895600"/>
            <a:ext cx="6803390" cy="1490345"/>
          </a:xfrm>
          <a:prstGeom prst="rect">
            <a:avLst/>
          </a:prstGeom>
          <a:solidFill>
            <a:srgbClr val="C4C7CB"/>
          </a:solidFill>
          <a:ln w="12700" cap="flat" cmpd="sng" algn="ctr">
            <a:noFill/>
            <a:prstDash val="solid"/>
          </a:ln>
          <a:effectLst/>
        </p:spPr>
        <p:txBody>
          <a:bodyPr lIns="91445" tIns="45721" rIns="91445" bIns="45721" rtlCol="0" anchor="ctr"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/>
          <p:cNvSpPr/>
          <p:nvPr>
            <p:custDataLst>
              <p:tags r:id="rId2"/>
            </p:custDataLst>
          </p:nvPr>
        </p:nvSpPr>
        <p:spPr>
          <a:xfrm>
            <a:off x="3796665" y="4959985"/>
            <a:ext cx="6803390" cy="1490345"/>
          </a:xfrm>
          <a:prstGeom prst="rect">
            <a:avLst/>
          </a:prstGeom>
          <a:solidFill>
            <a:srgbClr val="C4C7CB"/>
          </a:solidFill>
          <a:ln w="12700" cap="flat" cmpd="sng" algn="ctr">
            <a:noFill/>
            <a:prstDash val="solid"/>
          </a:ln>
          <a:effectLst/>
        </p:spPr>
        <p:txBody>
          <a:bodyPr lIns="91445" tIns="45721" rIns="91445" bIns="45721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6000"/>
              </a:lnSpc>
            </a:pP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November 11th</a:t>
            </a:r>
            <a:endParaRPr lang="zh-CN" altLang="en-US" sz="1400" b="1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1055613" y="2895806"/>
            <a:ext cx="1587263" cy="1368152"/>
          </a:xfrm>
          <a:prstGeom prst="hexagon">
            <a:avLst/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91445" tIns="45721" rIns="91445" bIns="45721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</a:t>
            </a:r>
            <a:r>
              <a:rPr kumimoji="0" lang="zh-CN" altLang="en-US" sz="266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分层</a:t>
            </a:r>
            <a:endParaRPr kumimoji="0" lang="zh-CN" altLang="en-US" sz="266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6" name="直接箭头连接符 15"/>
          <p:cNvCxnSpPr>
            <a:stCxn id="15" idx="5"/>
            <a:endCxn id="13" idx="1"/>
          </p:cNvCxnSpPr>
          <p:nvPr/>
        </p:nvCxnSpPr>
        <p:spPr>
          <a:xfrm flipV="1">
            <a:off x="2300838" y="1656922"/>
            <a:ext cx="1495425" cy="123888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17" name="直接箭头连接符 16"/>
          <p:cNvCxnSpPr>
            <a:stCxn id="15" idx="0"/>
            <a:endCxn id="20" idx="1"/>
          </p:cNvCxnSpPr>
          <p:nvPr/>
        </p:nvCxnSpPr>
        <p:spPr>
          <a:xfrm flipV="1">
            <a:off x="2642875" y="3576994"/>
            <a:ext cx="1003579" cy="288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18" name="直接箭头连接符 17"/>
          <p:cNvCxnSpPr>
            <a:stCxn id="15" idx="1"/>
            <a:endCxn id="23" idx="1"/>
          </p:cNvCxnSpPr>
          <p:nvPr/>
        </p:nvCxnSpPr>
        <p:spPr>
          <a:xfrm>
            <a:off x="2300838" y="4263959"/>
            <a:ext cx="1345616" cy="90538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tailEnd type="arrow"/>
          </a:ln>
          <a:effectLst/>
        </p:spPr>
      </p:cxnSp>
      <p:grpSp>
        <p:nvGrpSpPr>
          <p:cNvPr id="36" name="组合 35"/>
          <p:cNvGrpSpPr/>
          <p:nvPr/>
        </p:nvGrpSpPr>
        <p:grpSpPr>
          <a:xfrm>
            <a:off x="3796030" y="694055"/>
            <a:ext cx="6804025" cy="1706880"/>
            <a:chOff x="5978" y="1093"/>
            <a:chExt cx="10715" cy="2688"/>
          </a:xfrm>
        </p:grpSpPr>
        <p:grpSp>
          <p:nvGrpSpPr>
            <p:cNvPr id="35" name="组合 34"/>
            <p:cNvGrpSpPr/>
            <p:nvPr/>
          </p:nvGrpSpPr>
          <p:grpSpPr>
            <a:xfrm>
              <a:off x="5978" y="1093"/>
              <a:ext cx="10714" cy="2688"/>
              <a:chOff x="5978" y="1093"/>
              <a:chExt cx="10714" cy="2688"/>
            </a:xfrm>
          </p:grpSpPr>
          <p:sp>
            <p:nvSpPr>
              <p:cNvPr id="13" name="矩形 12"/>
              <p:cNvSpPr/>
              <p:nvPr>
                <p:custDataLst>
                  <p:tags r:id="rId6"/>
                </p:custDataLst>
              </p:nvPr>
            </p:nvSpPr>
            <p:spPr>
              <a:xfrm>
                <a:off x="5978" y="1435"/>
                <a:ext cx="10714" cy="2347"/>
              </a:xfrm>
              <a:prstGeom prst="rect">
                <a:avLst/>
              </a:prstGeom>
              <a:solidFill>
                <a:srgbClr val="C4C7CB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91445" tIns="45721" rIns="91445" bIns="45721"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>
                <p:custDataLst>
                  <p:tags r:id="rId7"/>
                </p:custDataLst>
              </p:nvPr>
            </p:nvSpPr>
            <p:spPr>
              <a:xfrm>
                <a:off x="7672" y="1093"/>
                <a:ext cx="7381" cy="688"/>
              </a:xfrm>
              <a:prstGeom prst="rect">
                <a:avLst/>
              </a:prstGeom>
              <a:solidFill>
                <a:srgbClr val="1651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45" tIns="45721" rIns="91445" bIns="45721"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65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公文小标宋" panose="02000500000000000000" charset="-122"/>
                    <a:ea typeface="方正公文小标宋" panose="02000500000000000000" charset="-122"/>
                    <a:cs typeface="方正公文小标宋" panose="02000500000000000000" charset="-122"/>
                  </a:rPr>
                  <a:t>前端：Vue3/ArkTS</a:t>
                </a:r>
                <a:endParaRPr kumimoji="0" lang="en-US" altLang="zh-CN" sz="1865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9" name="TextBox 33"/>
            <p:cNvSpPr txBox="1"/>
            <p:nvPr>
              <p:custDataLst>
                <p:tags r:id="rId8"/>
              </p:custDataLst>
            </p:nvPr>
          </p:nvSpPr>
          <p:spPr>
            <a:xfrm>
              <a:off x="5978" y="1824"/>
              <a:ext cx="10715" cy="1832"/>
            </a:xfrm>
            <a:prstGeom prst="rect">
              <a:avLst/>
            </a:prstGeom>
            <a:noFill/>
          </p:spPr>
          <p:txBody>
            <a:bodyPr wrap="square" lIns="91445" tIns="45721" rIns="91445" bIns="45721" rtlCol="0">
              <a:spAutoFit/>
            </a:bodyPr>
            <a:lstStyle/>
            <a:p>
              <a:pPr algn="just" defTabSz="1219200">
                <a:lnSpc>
                  <a:spcPct val="130000"/>
                </a:lnSpc>
              </a:pP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前端网页端采用</a:t>
              </a:r>
              <a:r>
                <a:rPr lang="en-US" altLang="zh-CN" sz="1335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Vue 3</a:t>
              </a: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框架实现，利用其响应式数据绑定与组件化开发模式，构建现代化单页应用（</a:t>
              </a:r>
              <a:r>
                <a:rPr lang="en-US" altLang="zh-CN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SPA</a:t>
              </a: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），负责用户健康档案录入、图表展现、健康报告渲染等交互界面。移动和多端客户端基于</a:t>
              </a:r>
              <a:r>
                <a:rPr lang="en-US" altLang="zh-CN" sz="1335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ArkTS </a:t>
              </a: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语言开发，利用</a:t>
              </a:r>
              <a:r>
                <a:rPr lang="en-US" altLang="zh-CN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HarmonyOS </a:t>
              </a: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的原生能力，面向</a:t>
              </a:r>
              <a:r>
                <a:rPr lang="zh-CN" altLang="en-US" sz="1335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分布式设备环境，支持高性能、低延迟的健康数据采集、穿戴设备对接以及健康提醒等功能</a:t>
              </a:r>
              <a:r>
                <a:rPr lang="zh-CN" altLang="en-US" sz="133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。</a:t>
              </a:r>
              <a:endPara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</p:grpSp>
      <p:sp>
        <p:nvSpPr>
          <p:cNvPr id="22" name="TextBox 36"/>
          <p:cNvSpPr txBox="1"/>
          <p:nvPr>
            <p:custDataLst>
              <p:tags r:id="rId9"/>
            </p:custDataLst>
          </p:nvPr>
        </p:nvSpPr>
        <p:spPr>
          <a:xfrm>
            <a:off x="3796665" y="3213100"/>
            <a:ext cx="6755130" cy="1101725"/>
          </a:xfrm>
          <a:prstGeom prst="rect">
            <a:avLst/>
          </a:prstGeom>
          <a:noFill/>
        </p:spPr>
        <p:txBody>
          <a:bodyPr wrap="square" lIns="91445" tIns="45721" rIns="91445" bIns="45721" rtlCol="0">
            <a:noAutofit/>
          </a:bodyPr>
          <a:lstStyle/>
          <a:p>
            <a:pPr algn="just" defTabSz="1219200">
              <a:lnSpc>
                <a:spcPct val="130000"/>
              </a:lnSpc>
            </a:pP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后端</a:t>
            </a:r>
            <a:r>
              <a:rPr lang="zh-CN" altLang="en-US" sz="133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主服务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采用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133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Spring Boot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框架构建，负责全系统的数据调度、业务处理和权限管理。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AI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相关能力由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FastAPI 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微服务实现，专注于健康咨询、智能报告生成和数据分析模型服务。</a:t>
            </a:r>
            <a:r>
              <a:rPr lang="en-US" altLang="zh-CN" sz="133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FastAPI 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利用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Python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生态优势，结合多模态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AI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（如大语言模型、医学知识图谱等）进行实时推理，快速响应健康问答、报告生成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API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请求。</a:t>
            </a:r>
            <a:endParaRPr lang="zh-CN" altLang="en-US" sz="1335" dirty="0">
              <a:solidFill>
                <a:prstClr val="black">
                  <a:lumMod val="75000"/>
                  <a:lumOff val="25000"/>
                </a:prst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4871007" y="4741084"/>
            <a:ext cx="4686911" cy="436621"/>
          </a:xfrm>
          <a:prstGeom prst="rect">
            <a:avLst/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91445" tIns="45721" rIns="91445" bIns="45721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数据库：MySQL</a:t>
            </a:r>
            <a:endParaRPr kumimoji="0" lang="zh-CN" altLang="en-US" sz="18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31" name="TextBox 39"/>
          <p:cNvSpPr txBox="1"/>
          <p:nvPr>
            <p:custDataLst>
              <p:tags r:id="rId11"/>
            </p:custDataLst>
          </p:nvPr>
        </p:nvSpPr>
        <p:spPr>
          <a:xfrm>
            <a:off x="3802380" y="5287010"/>
            <a:ext cx="6796405" cy="1163320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pPr algn="just" defTabSz="1219200">
              <a:lnSpc>
                <a:spcPct val="130000"/>
              </a:lnSpc>
            </a:pP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系统所有结构化健康档案及用户记录持久化于高可靠性的</a:t>
            </a:r>
            <a:r>
              <a:rPr lang="en-US" altLang="zh-CN" sz="133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MySQL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数据库。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MySQL 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提供事务一致性、数据备份与容灾能力，支持复杂健康数据和指标的存储、查询与分析。后端通过标准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ORM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（如</a:t>
            </a:r>
            <a:r>
              <a:rPr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JPA/MyBatis</a:t>
            </a:r>
            <a:r>
              <a:rPr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）高效管理数据生命周期，保证用户健康数据的安全性和长期可追溯性。</a:t>
            </a:r>
            <a:endParaRPr lang="zh-CN" altLang="en-US" sz="1335" dirty="0">
              <a:solidFill>
                <a:prstClr val="black">
                  <a:lumMod val="75000"/>
                  <a:lumOff val="25000"/>
                </a:prst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4" name="矩形 3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💡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项目结构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解析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4871642" y="2698519"/>
            <a:ext cx="4686911" cy="436621"/>
          </a:xfrm>
          <a:prstGeom prst="rect">
            <a:avLst/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91445" tIns="45721" rIns="91445" bIns="45721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后端：</a:t>
            </a:r>
            <a:r>
              <a:rPr kumimoji="0" lang="en-US" altLang="zh-CN" sz="1865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SpringBoot/FastAPI</a:t>
            </a:r>
            <a:endParaRPr kumimoji="0" lang="en-US" altLang="zh-CN" sz="1865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" name="图片 3" descr="架构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" y="2010410"/>
            <a:ext cx="6620510" cy="373824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10" name="矩形 9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💡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技术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架构解析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7119620" y="2060575"/>
            <a:ext cx="4900930" cy="36131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健康管理系统的全栈技术架构</a:t>
            </a:r>
            <a:r>
              <a:rPr lang="en-US" altLang="zh-CN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:</a:t>
            </a:r>
            <a:endParaRPr lang="en-US" altLang="zh-CN" sz="2000">
              <a:latin typeface="汉仪书魂体简" panose="02010600000101010101" charset="-122"/>
              <a:ea typeface="汉仪书魂体简" panose="02010600000101010101" charset="-122"/>
              <a:cs typeface="汉仪书魂体简" panose="0201060000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通过</a:t>
            </a:r>
            <a:r>
              <a:rPr lang="en-US" altLang="zh-CN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HarmonyOS </a:t>
            </a:r>
            <a:r>
              <a:rPr lang="zh-CN" altLang="en-US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客户端</a:t>
            </a: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和</a:t>
            </a:r>
            <a:r>
              <a:rPr lang="en-US" altLang="zh-CN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Web </a:t>
            </a:r>
            <a:r>
              <a:rPr lang="zh-CN" altLang="en-US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端（</a:t>
            </a:r>
            <a:r>
              <a:rPr lang="en-US" altLang="zh-CN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Vue</a:t>
            </a:r>
            <a:r>
              <a:rPr lang="zh-CN" altLang="en-US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）</a:t>
            </a: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，接收用户多模态健康数据</a:t>
            </a:r>
            <a:endParaRPr lang="zh-CN" altLang="en-US" sz="2000">
              <a:latin typeface="汉仪书魂体简" panose="02010600000101010101" charset="-122"/>
              <a:ea typeface="汉仪书魂体简" panose="02010600000101010101" charset="-122"/>
              <a:cs typeface="汉仪书魂体简" panose="0201060000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经由</a:t>
            </a:r>
            <a:r>
              <a:rPr lang="en-US" altLang="zh-CN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SpringBoot </a:t>
            </a: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后端进行统一调度</a:t>
            </a:r>
            <a:endParaRPr lang="zh-CN" altLang="en-US" sz="2000">
              <a:latin typeface="汉仪书魂体简" panose="02010600000101010101" charset="-122"/>
              <a:ea typeface="汉仪书魂体简" panose="02010600000101010101" charset="-122"/>
              <a:cs typeface="汉仪书魂体简" panose="0201060000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联通</a:t>
            </a:r>
            <a:r>
              <a:rPr lang="en-US" altLang="zh-CN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FASTAPI </a:t>
            </a:r>
            <a:r>
              <a:rPr lang="zh-CN" altLang="en-US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服务</a:t>
            </a: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和</a:t>
            </a:r>
            <a:r>
              <a:rPr lang="en-US" altLang="zh-CN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 MySQL </a:t>
            </a:r>
            <a:r>
              <a:rPr lang="zh-CN" altLang="en-US" sz="200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数据库</a:t>
            </a:r>
            <a:endParaRPr lang="zh-CN" altLang="en-US" sz="2000">
              <a:latin typeface="汉仪书魂体简" panose="02010600000101010101" charset="-122"/>
              <a:ea typeface="汉仪书魂体简" panose="02010600000101010101" charset="-122"/>
              <a:cs typeface="汉仪书魂体简" panose="02010600000101010101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最终为用户提供</a:t>
            </a:r>
            <a:r>
              <a:rPr lang="zh-CN" altLang="en-US" sz="2000">
                <a:solidFill>
                  <a:srgbClr val="00B0F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数据分析、健康档案和个性化建议</a:t>
            </a:r>
            <a:r>
              <a:rPr lang="zh-CN" altLang="en-US" sz="20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等综合服务输出。</a:t>
            </a:r>
            <a:endParaRPr lang="zh-CN" altLang="en-US" sz="2000">
              <a:latin typeface="汉仪书魂体简" panose="02010600000101010101" charset="-122"/>
              <a:ea typeface="汉仪书魂体简" panose="02010600000101010101" charset="-122"/>
              <a:cs typeface="汉仪书魂体简" panose="0201060000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3" name="Group 337"/>
          <p:cNvGrpSpPr/>
          <p:nvPr>
            <p:custDataLst>
              <p:tags r:id="rId4"/>
            </p:custDataLst>
          </p:nvPr>
        </p:nvGrpSpPr>
        <p:grpSpPr>
          <a:xfrm>
            <a:off x="1247591" y="1844459"/>
            <a:ext cx="2196431" cy="1436124"/>
            <a:chOff x="1" y="0"/>
            <a:chExt cx="4392858" cy="2872248"/>
          </a:xfrm>
        </p:grpSpPr>
        <p:sp>
          <p:nvSpPr>
            <p:cNvPr id="14" name="Shape 333"/>
            <p:cNvSpPr/>
            <p:nvPr>
              <p:custDataLst>
                <p:tags r:id="rId5"/>
              </p:custDataLst>
            </p:nvPr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51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Shape 335"/>
            <p:cNvSpPr/>
            <p:nvPr>
              <p:custDataLst>
                <p:tags r:id="rId6"/>
              </p:custDataLst>
            </p:nvPr>
          </p:nvSpPr>
          <p:spPr>
            <a:xfrm>
              <a:off x="1097627" y="1208122"/>
              <a:ext cx="2844797" cy="491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STIXGeneral-Bold"/>
                </a:rPr>
                <a:t>多模态数据采集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STIXGeneral-Bold"/>
              </a:endParaRPr>
            </a:p>
          </p:txBody>
        </p:sp>
      </p:grpSp>
      <p:grpSp>
        <p:nvGrpSpPr>
          <p:cNvPr id="16" name="Group 342"/>
          <p:cNvGrpSpPr/>
          <p:nvPr>
            <p:custDataLst>
              <p:tags r:id="rId7"/>
            </p:custDataLst>
          </p:nvPr>
        </p:nvGrpSpPr>
        <p:grpSpPr>
          <a:xfrm>
            <a:off x="3160570" y="1844459"/>
            <a:ext cx="2196431" cy="1436124"/>
            <a:chOff x="0" y="0"/>
            <a:chExt cx="4392859" cy="2872248"/>
          </a:xfrm>
        </p:grpSpPr>
        <p:sp>
          <p:nvSpPr>
            <p:cNvPr id="17" name="Shape 338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Shape 340"/>
            <p:cNvSpPr/>
            <p:nvPr>
              <p:custDataLst>
                <p:tags r:id="rId9"/>
              </p:custDataLst>
            </p:nvPr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STIXGeneral-Bold"/>
                </a:rPr>
                <a:t>前端输入与交互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STIXGeneral-Bold"/>
              </a:endParaRPr>
            </a:p>
          </p:txBody>
        </p:sp>
      </p:grpSp>
      <p:grpSp>
        <p:nvGrpSpPr>
          <p:cNvPr id="19" name="Group 347"/>
          <p:cNvGrpSpPr/>
          <p:nvPr>
            <p:custDataLst>
              <p:tags r:id="rId10"/>
            </p:custDataLst>
          </p:nvPr>
        </p:nvGrpSpPr>
        <p:grpSpPr>
          <a:xfrm>
            <a:off x="5120811" y="1844459"/>
            <a:ext cx="2196431" cy="1436124"/>
            <a:chOff x="0" y="0"/>
            <a:chExt cx="4392859" cy="2872248"/>
          </a:xfrm>
        </p:grpSpPr>
        <p:sp>
          <p:nvSpPr>
            <p:cNvPr id="20" name="Shape 343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51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Shape 345"/>
            <p:cNvSpPr/>
            <p:nvPr>
              <p:custDataLst>
                <p:tags r:id="rId12"/>
              </p:custDataLst>
            </p:nvPr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STIXGeneral-Bold"/>
                </a:rPr>
                <a:t>后端统一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STIXGeneral-Bold"/>
              </a:endParaRPr>
            </a:p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STIXGeneral-Bold"/>
                </a:rPr>
                <a:t>调度与处理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STIXGeneral-Bold"/>
              </a:endParaRPr>
            </a:p>
          </p:txBody>
        </p:sp>
      </p:grpSp>
      <p:grpSp>
        <p:nvGrpSpPr>
          <p:cNvPr id="22" name="Group 352"/>
          <p:cNvGrpSpPr/>
          <p:nvPr>
            <p:custDataLst>
              <p:tags r:id="rId13"/>
            </p:custDataLst>
          </p:nvPr>
        </p:nvGrpSpPr>
        <p:grpSpPr>
          <a:xfrm>
            <a:off x="7064904" y="1844459"/>
            <a:ext cx="2196429" cy="1436124"/>
            <a:chOff x="0" y="0"/>
            <a:chExt cx="4392859" cy="2872248"/>
          </a:xfrm>
        </p:grpSpPr>
        <p:sp>
          <p:nvSpPr>
            <p:cNvPr id="23" name="Shape 348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Shape 350"/>
            <p:cNvSpPr/>
            <p:nvPr>
              <p:custDataLst>
                <p:tags r:id="rId15"/>
              </p:custDataLst>
            </p:nvPr>
          </p:nvSpPr>
          <p:spPr>
            <a:xfrm>
              <a:off x="860013" y="1297332"/>
              <a:ext cx="2924718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STIXGeneral-Bold"/>
                </a:rPr>
                <a:t>AI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STIXGeneral-Bold"/>
                </a:rPr>
                <a:t>服务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STIXGeneral-Bold"/>
              </a:endParaRPr>
            </a:p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STIXGeneral-Bold"/>
                </a:rPr>
                <a:t>与数据分析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STIXGeneral-Bold"/>
              </a:endParaRPr>
            </a:p>
          </p:txBody>
        </p:sp>
      </p:grpSp>
      <p:grpSp>
        <p:nvGrpSpPr>
          <p:cNvPr id="25" name="Group 357"/>
          <p:cNvGrpSpPr/>
          <p:nvPr>
            <p:custDataLst>
              <p:tags r:id="rId16"/>
            </p:custDataLst>
          </p:nvPr>
        </p:nvGrpSpPr>
        <p:grpSpPr>
          <a:xfrm>
            <a:off x="9036271" y="1844459"/>
            <a:ext cx="2196429" cy="1436124"/>
            <a:chOff x="0" y="0"/>
            <a:chExt cx="4392859" cy="2872248"/>
          </a:xfrm>
        </p:grpSpPr>
        <p:sp>
          <p:nvSpPr>
            <p:cNvPr id="26" name="Shape 353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51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Shape 355"/>
            <p:cNvSpPr/>
            <p:nvPr>
              <p:custDataLst>
                <p:tags r:id="rId18"/>
              </p:custDataLst>
            </p:nvPr>
          </p:nvSpPr>
          <p:spPr>
            <a:xfrm>
              <a:off x="1031465" y="1289715"/>
              <a:ext cx="3014432" cy="36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STIXGeneral-Bold"/>
                </a:rPr>
                <a:t>数据存储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STIXGeneral-Bold"/>
              </a:endParaRPr>
            </a:p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  <a:sym typeface="STIXGeneral-Bold"/>
                </a:rPr>
                <a:t>与持续追踪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  <a:sym typeface="STIXGeneral-Bold"/>
              </a:endParaRPr>
            </a:p>
          </p:txBody>
        </p:sp>
      </p:grpSp>
      <p:grpSp>
        <p:nvGrpSpPr>
          <p:cNvPr id="28" name="Group 360"/>
          <p:cNvGrpSpPr/>
          <p:nvPr>
            <p:custDataLst>
              <p:tags r:id="rId19"/>
            </p:custDataLst>
          </p:nvPr>
        </p:nvGrpSpPr>
        <p:grpSpPr>
          <a:xfrm>
            <a:off x="2133158" y="3075334"/>
            <a:ext cx="425297" cy="425297"/>
            <a:chOff x="0" y="0"/>
            <a:chExt cx="850594" cy="850594"/>
          </a:xfrm>
        </p:grpSpPr>
        <p:sp>
          <p:nvSpPr>
            <p:cNvPr id="29" name="Shape 358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65128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49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359"/>
            <p:cNvSpPr/>
            <p:nvPr>
              <p:custDataLst>
                <p:tags r:id="rId21"/>
              </p:custDataLst>
            </p:nvPr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 b="0">
                  <a:solidFill>
                    <a:srgbClr val="000000"/>
                  </a:solidFill>
                </a:defRPr>
              </a:pPr>
              <a:r>
                <a:rPr kumimoji="0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Oxygen"/>
                </a:rPr>
                <a:t>1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Oxygen"/>
              </a:endParaRPr>
            </a:p>
          </p:txBody>
        </p:sp>
      </p:grpSp>
      <p:grpSp>
        <p:nvGrpSpPr>
          <p:cNvPr id="31" name="Group 363"/>
          <p:cNvGrpSpPr/>
          <p:nvPr>
            <p:custDataLst>
              <p:tags r:id="rId22"/>
            </p:custDataLst>
          </p:nvPr>
        </p:nvGrpSpPr>
        <p:grpSpPr>
          <a:xfrm>
            <a:off x="4050174" y="3075334"/>
            <a:ext cx="425297" cy="425297"/>
            <a:chOff x="0" y="0"/>
            <a:chExt cx="850594" cy="850594"/>
          </a:xfrm>
        </p:grpSpPr>
        <p:sp>
          <p:nvSpPr>
            <p:cNvPr id="32" name="Shape 361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4C7CB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49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362"/>
            <p:cNvSpPr/>
            <p:nvPr>
              <p:custDataLst>
                <p:tags r:id="rId24"/>
              </p:custDataLst>
            </p:nvPr>
          </p:nvSpPr>
          <p:spPr>
            <a:xfrm>
              <a:off x="311486" y="179556"/>
              <a:ext cx="227628" cy="491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 b="0">
                  <a:solidFill>
                    <a:srgbClr val="000000"/>
                  </a:solidFill>
                </a:defRPr>
              </a:pPr>
              <a:r>
                <a: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Oxygen"/>
                </a:rPr>
                <a:t>2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Oxygen"/>
              </a:endParaRPr>
            </a:p>
          </p:txBody>
        </p:sp>
      </p:grpSp>
      <p:grpSp>
        <p:nvGrpSpPr>
          <p:cNvPr id="34" name="Group 366"/>
          <p:cNvGrpSpPr/>
          <p:nvPr>
            <p:custDataLst>
              <p:tags r:id="rId25"/>
            </p:custDataLst>
          </p:nvPr>
        </p:nvGrpSpPr>
        <p:grpSpPr>
          <a:xfrm>
            <a:off x="6006378" y="3075334"/>
            <a:ext cx="425297" cy="425297"/>
            <a:chOff x="0" y="0"/>
            <a:chExt cx="850594" cy="850594"/>
          </a:xfrm>
        </p:grpSpPr>
        <p:sp>
          <p:nvSpPr>
            <p:cNvPr id="35" name="Shape 364"/>
            <p:cNvSpPr/>
            <p:nvPr>
              <p:custDataLst>
                <p:tags r:id="rId26"/>
              </p:custDataLst>
            </p:nvPr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65128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49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Shape 365"/>
            <p:cNvSpPr/>
            <p:nvPr>
              <p:custDataLst>
                <p:tags r:id="rId27"/>
              </p:custDataLst>
            </p:nvPr>
          </p:nvSpPr>
          <p:spPr>
            <a:xfrm>
              <a:off x="311486" y="179556"/>
              <a:ext cx="227628" cy="491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 b="0">
                  <a:solidFill>
                    <a:srgbClr val="000000"/>
                  </a:solidFill>
                </a:defRPr>
              </a:pPr>
              <a:r>
                <a: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Oxygen"/>
                </a:rPr>
                <a:t>3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Oxygen"/>
              </a:endParaRPr>
            </a:p>
          </p:txBody>
        </p:sp>
      </p:grpSp>
      <p:grpSp>
        <p:nvGrpSpPr>
          <p:cNvPr id="37" name="Group 369"/>
          <p:cNvGrpSpPr/>
          <p:nvPr>
            <p:custDataLst>
              <p:tags r:id="rId28"/>
            </p:custDataLst>
          </p:nvPr>
        </p:nvGrpSpPr>
        <p:grpSpPr>
          <a:xfrm>
            <a:off x="7950470" y="3075334"/>
            <a:ext cx="425297" cy="425297"/>
            <a:chOff x="0" y="0"/>
            <a:chExt cx="850594" cy="850594"/>
          </a:xfrm>
        </p:grpSpPr>
        <p:sp>
          <p:nvSpPr>
            <p:cNvPr id="44" name="Shape 367"/>
            <p:cNvSpPr/>
            <p:nvPr>
              <p:custDataLst>
                <p:tags r:id="rId29"/>
              </p:custDataLst>
            </p:nvPr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4C7CB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49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Shape 368"/>
            <p:cNvSpPr/>
            <p:nvPr>
              <p:custDataLst>
                <p:tags r:id="rId30"/>
              </p:custDataLst>
            </p:nvPr>
          </p:nvSpPr>
          <p:spPr>
            <a:xfrm>
              <a:off x="243825" y="114147"/>
              <a:ext cx="3629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 b="0">
                  <a:solidFill>
                    <a:srgbClr val="000000"/>
                  </a:solidFill>
                </a:defRPr>
              </a:pPr>
              <a:r>
                <a: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Oxygen"/>
                </a:rPr>
                <a:t>4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Oxygen"/>
              </a:endParaRPr>
            </a:p>
          </p:txBody>
        </p:sp>
      </p:grpSp>
      <p:grpSp>
        <p:nvGrpSpPr>
          <p:cNvPr id="46" name="Group 372"/>
          <p:cNvGrpSpPr/>
          <p:nvPr>
            <p:custDataLst>
              <p:tags r:id="rId31"/>
            </p:custDataLst>
          </p:nvPr>
        </p:nvGrpSpPr>
        <p:grpSpPr>
          <a:xfrm>
            <a:off x="9921838" y="3075334"/>
            <a:ext cx="425297" cy="425297"/>
            <a:chOff x="0" y="0"/>
            <a:chExt cx="850594" cy="850594"/>
          </a:xfrm>
        </p:grpSpPr>
        <p:sp>
          <p:nvSpPr>
            <p:cNvPr id="47" name="Shape 370"/>
            <p:cNvSpPr/>
            <p:nvPr>
              <p:custDataLst>
                <p:tags r:id="rId32"/>
              </p:custDataLst>
            </p:nvPr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65128"/>
            </a:solidFill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1200"/>
              </a:pPr>
              <a:endParaRPr kumimoji="0" sz="149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Shape 371"/>
            <p:cNvSpPr/>
            <p:nvPr>
              <p:custDataLst>
                <p:tags r:id="rId33"/>
              </p:custDataLst>
            </p:nvPr>
          </p:nvSpPr>
          <p:spPr>
            <a:xfrm>
              <a:off x="311486" y="179556"/>
              <a:ext cx="227628" cy="491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800" b="0">
                  <a:solidFill>
                    <a:srgbClr val="000000"/>
                  </a:solidFill>
                </a:defRPr>
              </a:pPr>
              <a:r>
                <a:rPr kumimoji="0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Oxygen"/>
                </a:rPr>
                <a:t>5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Oxygen"/>
              </a:endParaRPr>
            </a:p>
          </p:txBody>
        </p:sp>
      </p:grpSp>
      <p:sp>
        <p:nvSpPr>
          <p:cNvPr id="49" name="Shape 373"/>
          <p:cNvSpPr/>
          <p:nvPr>
            <p:custDataLst>
              <p:tags r:id="rId34"/>
            </p:custDataLst>
          </p:nvPr>
        </p:nvSpPr>
        <p:spPr>
          <a:xfrm>
            <a:off x="1474028" y="3851394"/>
            <a:ext cx="1570285" cy="15449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 defTabSz="1219200">
              <a:lnSpc>
                <a:spcPct val="150000"/>
              </a:lnSpc>
            </a:pP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系统支持用户通过移动端和网页端提交多种类型的健康数据（如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PDF</a:t>
            </a: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、图片、语音等）</a:t>
            </a:r>
            <a:endParaRPr lang="zh-CN" altLang="en-US" sz="1335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Shape 376"/>
          <p:cNvSpPr/>
          <p:nvPr>
            <p:custDataLst>
              <p:tags r:id="rId35"/>
            </p:custDataLst>
          </p:nvPr>
        </p:nvSpPr>
        <p:spPr>
          <a:xfrm>
            <a:off x="3489960" y="3848735"/>
            <a:ext cx="1689735" cy="12357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 defTabSz="1219200">
              <a:lnSpc>
                <a:spcPct val="150000"/>
              </a:lnSpc>
            </a:pP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用户在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HarmonyOS </a:t>
            </a: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Web</a:t>
            </a: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）客户端完成数据上传与健康行为交互。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335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Shape 379"/>
          <p:cNvSpPr/>
          <p:nvPr>
            <p:custDataLst>
              <p:tags r:id="rId36"/>
            </p:custDataLst>
          </p:nvPr>
        </p:nvSpPr>
        <p:spPr>
          <a:xfrm>
            <a:off x="5410164" y="3848854"/>
            <a:ext cx="1570284" cy="12357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 defTabSz="1219200">
              <a:lnSpc>
                <a:spcPct val="150000"/>
              </a:lnSpc>
            </a:pP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作为中枢服务，负责各端数据的接收、分发、逻辑处理及权限校验。</a:t>
            </a:r>
            <a:endParaRPr lang="zh-CN" altLang="en-US" sz="1335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Shape 382"/>
          <p:cNvSpPr/>
          <p:nvPr>
            <p:custDataLst>
              <p:tags r:id="rId37"/>
            </p:custDataLst>
          </p:nvPr>
        </p:nvSpPr>
        <p:spPr>
          <a:xfrm>
            <a:off x="7392273" y="3848854"/>
            <a:ext cx="1570285" cy="15449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606B83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 defTabSz="1219200">
              <a:lnSpc>
                <a:spcPct val="150000"/>
              </a:lnSpc>
            </a:pP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后端通过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服务（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FastAPI</a:t>
            </a: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等）调取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模型，对健康数据进行解读、趋势分析和个性化建议生成。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335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Shape 385"/>
          <p:cNvSpPr/>
          <p:nvPr>
            <p:custDataLst>
              <p:tags r:id="rId38"/>
            </p:custDataLst>
          </p:nvPr>
        </p:nvSpPr>
        <p:spPr>
          <a:xfrm>
            <a:off x="9346602" y="3848854"/>
            <a:ext cx="1570284" cy="1854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 defTabSz="1219200">
              <a:lnSpc>
                <a:spcPct val="150000"/>
              </a:lnSpc>
            </a:pP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所有健康档案及用户行为数据持久化存储于</a:t>
            </a:r>
            <a:r>
              <a:rPr lang="en-US" altLang="zh-CN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335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数据库，为用户持续追踪健康历史与目标进展提供支持。</a:t>
            </a:r>
            <a:endParaRPr lang="zh-CN" altLang="en-US" sz="1335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10" name="矩形 9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💡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项目流程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概括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871639"/>
          </a:xfrm>
          <a:prstGeom prst="rect">
            <a:avLst/>
          </a:prstGeom>
        </p:spPr>
      </p:pic>
      <p:sp>
        <p:nvSpPr>
          <p:cNvPr id="4" name="标题 4"/>
          <p:cNvSpPr txBox="1"/>
          <p:nvPr/>
        </p:nvSpPr>
        <p:spPr>
          <a:xfrm>
            <a:off x="5238896" y="2263950"/>
            <a:ext cx="4962650" cy="119885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8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第三章</a:t>
            </a:r>
            <a:endParaRPr lang="zh-CN" altLang="en-US" sz="8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4"/>
          <p:cNvSpPr txBox="1"/>
          <p:nvPr/>
        </p:nvSpPr>
        <p:spPr>
          <a:xfrm>
            <a:off x="5303912" y="3868338"/>
            <a:ext cx="6480720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关键技术详细说明</a:t>
            </a:r>
            <a:endParaRPr lang="zh-CN" altLang="en-US" sz="4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346908" y="3699991"/>
            <a:ext cx="3594498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60416" y="1674961"/>
            <a:ext cx="508342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239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32304" y="329276"/>
            <a:ext cx="3171328" cy="906710"/>
            <a:chOff x="4420044" y="1243652"/>
            <a:chExt cx="3986952" cy="113990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044" y="1243652"/>
              <a:ext cx="1144482" cy="113990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709" y="1371339"/>
              <a:ext cx="2167555" cy="59607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632298" y="1990404"/>
              <a:ext cx="2774698" cy="356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b="1" spc="300" dirty="0">
                  <a:solidFill>
                    <a:schemeClr val="bg1"/>
                  </a:solidFill>
                  <a:latin typeface="+mj-lt"/>
                </a:rPr>
                <a:t>WUHAN UNIVERSITY</a:t>
              </a:r>
              <a:endParaRPr lang="zh-CN" altLang="en-US" sz="900" b="1" spc="3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1384" y="5423005"/>
            <a:ext cx="2224567" cy="1127242"/>
            <a:chOff x="760416" y="5730758"/>
            <a:chExt cx="2224567" cy="112724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6" t="4127" r="50035" b="1"/>
            <a:stretch>
              <a:fillRect/>
            </a:stretch>
          </p:blipFill>
          <p:spPr>
            <a:xfrm>
              <a:off x="760416" y="5730758"/>
              <a:ext cx="1512168" cy="60716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9" t="4127" r="24617" b="1"/>
            <a:stretch>
              <a:fillRect/>
            </a:stretch>
          </p:blipFill>
          <p:spPr>
            <a:xfrm>
              <a:off x="1343472" y="6250837"/>
              <a:ext cx="1641511" cy="607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1"/>
            <a:ext cx="12192000" cy="6858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12460" y="1417955"/>
            <a:ext cx="6174740" cy="4595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健康管理系统的</a:t>
            </a:r>
            <a:r>
              <a:rPr lang="en-US" altLang="zh-CN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AI</a:t>
            </a:r>
            <a:r>
              <a:rPr lang="zh-CN" altLang="en-US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助手工作流程始于接收用户的数据或请求</a:t>
            </a:r>
            <a:endParaRPr lang="zh-CN" altLang="en-US" sz="1600" kern="0" dirty="0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经由预处理模块分析用户历史记录和话术</a:t>
            </a:r>
            <a:endParaRPr lang="zh-CN" altLang="en-US" sz="1600" kern="0" dirty="0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然后</a:t>
            </a:r>
            <a:r>
              <a:rPr lang="zh-CN" altLang="en-US" sz="1600" kern="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路由分流判断输入</a:t>
            </a:r>
            <a:r>
              <a:rPr lang="zh-CN" altLang="en-US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是否包含文件类型或为普通对话</a:t>
            </a:r>
            <a:endParaRPr lang="zh-CN" altLang="en-US" sz="1600" kern="0" dirty="0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如果是文件相关请求，则</a:t>
            </a:r>
            <a:r>
              <a:rPr lang="zh-CN" altLang="en-US" sz="1600" kern="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调用专用</a:t>
            </a:r>
            <a:r>
              <a:rPr lang="en-US" altLang="zh-CN" sz="1600" kern="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AI</a:t>
            </a:r>
            <a:r>
              <a:rPr lang="zh-CN" altLang="en-US" sz="1600" kern="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工具链进行自动分析并形成建议</a:t>
            </a:r>
            <a:endParaRPr lang="zh-CN" altLang="en-US" sz="1600" kern="0" dirty="0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如果是普通文本对话，则进入</a:t>
            </a:r>
            <a:r>
              <a:rPr lang="zh-CN" altLang="en-US" sz="1600" kern="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智能问答模块，不断联通知识图谱和外部检索服务，动态融合专业医学知识和实时互联网信息</a:t>
            </a:r>
            <a:endParaRPr lang="zh-CN" altLang="en-US" sz="1600" kern="0" dirty="0">
              <a:solidFill>
                <a:srgbClr val="FF0000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在整个交互过程中，系统会</a:t>
            </a:r>
            <a:r>
              <a:rPr lang="zh-CN" altLang="en-US" sz="1600" kern="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不断反馈结果，并通过持续更新数据库保持用户个性化健康档案和智能问答记忆</a:t>
            </a:r>
            <a:endParaRPr lang="zh-CN" altLang="en-US" sz="1600" kern="0" dirty="0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最终，所有处理结果以结构化建议或诊断报告输出，形成闭环智能健康服务，实现智能诊断、医学问答和知识融合的高效管理。</a:t>
            </a:r>
            <a:endParaRPr lang="zh-CN" altLang="en-US" sz="1600" kern="0" dirty="0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kern="0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+mn-ea"/>
              </a:rPr>
              <a:t>同时把主函数用FastApi封装成api，方便Spring Boot框架调用</a:t>
            </a:r>
            <a:endParaRPr lang="zh-CN" altLang="en-US" sz="1600" kern="0" dirty="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kern="0" dirty="0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260648"/>
            <a:ext cx="4332680" cy="1076325"/>
            <a:chOff x="0" y="260648"/>
            <a:chExt cx="4332680" cy="1076325"/>
          </a:xfrm>
        </p:grpSpPr>
        <p:sp>
          <p:nvSpPr>
            <p:cNvPr id="19" name="矩形 18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95400" y="260648"/>
              <a:ext cx="3637280" cy="1076325"/>
              <a:chOff x="623392" y="310880"/>
              <a:chExt cx="3637280" cy="107632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623392" y="310880"/>
                <a:ext cx="3637280" cy="1076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🔁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AI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助手工作流程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" y="1301750"/>
            <a:ext cx="5706110" cy="5248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3" name="圆角矩形 26"/>
          <p:cNvSpPr/>
          <p:nvPr/>
        </p:nvSpPr>
        <p:spPr>
          <a:xfrm>
            <a:off x="2599690" y="4461510"/>
            <a:ext cx="7720965" cy="222758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2844800" y="4514850"/>
            <a:ext cx="7086600" cy="2215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来源于开源项目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hlinkClick r:id="rId5"/>
              </a:rPr>
              <a:t>github.com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包含 </a:t>
            </a:r>
            <a:r>
              <a:rPr lang="en-US" altLang="zh-CN" sz="160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4.4 </a:t>
            </a:r>
            <a:r>
              <a:rPr lang="zh-CN" altLang="en-US" sz="160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万实体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（涵盖疾病、药品、食物、检查项目等 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7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类）和 </a:t>
            </a:r>
            <a:r>
              <a:rPr lang="en-US" altLang="zh-CN" sz="160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30 </a:t>
            </a:r>
            <a:r>
              <a:rPr lang="zh-CN" altLang="en-US" sz="1600" dirty="0">
                <a:solidFill>
                  <a:srgbClr val="FF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万实体关系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（如疾病与症状、药品与疾病的对应关系）。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核心实体类型：疾病（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8807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个）、药品（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3828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个）、食物（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4870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个）、诊断检查项目（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3353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个）等，覆盖医疗核心场景。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数据来源：爬取寻医问药网的疾病简介、病因、预防、用药等 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9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类结构化数据。利用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Neo4j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进行储存，并由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LangGraph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内置的查询函数进行访问。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5" name="矩形 93"/>
          <p:cNvSpPr/>
          <p:nvPr/>
        </p:nvSpPr>
        <p:spPr>
          <a:xfrm>
            <a:off x="2489275" y="4401946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93"/>
          <p:cNvSpPr/>
          <p:nvPr/>
        </p:nvSpPr>
        <p:spPr>
          <a:xfrm rot="10800000">
            <a:off x="9977597" y="6345900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" y="1273175"/>
            <a:ext cx="10854690" cy="30835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260648"/>
            <a:ext cx="3575720" cy="1076325"/>
            <a:chOff x="0" y="260648"/>
            <a:chExt cx="3575720" cy="1076325"/>
          </a:xfrm>
        </p:grpSpPr>
        <p:sp>
          <p:nvSpPr>
            <p:cNvPr id="6" name="矩形 5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95400" y="260648"/>
              <a:ext cx="2880320" cy="1076325"/>
              <a:chOff x="623392" y="310880"/>
              <a:chExt cx="2880320" cy="107632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23392" y="310880"/>
                <a:ext cx="2418080" cy="1076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🔗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知识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图谱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H="1">
            <a:off x="3762706" y="5296324"/>
            <a:ext cx="2341397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headEnd type="none" w="lg" len="lg"/>
            <a:tailEnd type="triangle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6104103" y="5296324"/>
            <a:ext cx="2341397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headEnd type="none" w="lg" len="lg"/>
            <a:tailEnd type="triangle"/>
          </a:ln>
          <a:effectLst/>
        </p:spPr>
      </p:cxnSp>
      <p:cxnSp>
        <p:nvCxnSpPr>
          <p:cNvPr id="15" name="直接连接符 14"/>
          <p:cNvCxnSpPr/>
          <p:nvPr/>
        </p:nvCxnSpPr>
        <p:spPr>
          <a:xfrm rot="16200000" flipV="1">
            <a:off x="4933408" y="4125627"/>
            <a:ext cx="2341393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headEnd type="none" w="lg" len="lg"/>
            <a:tailEnd type="triangle"/>
          </a:ln>
          <a:effectLst/>
        </p:spPr>
      </p:cxnSp>
      <p:cxnSp>
        <p:nvCxnSpPr>
          <p:cNvPr id="16" name="直接连接符 15"/>
          <p:cNvCxnSpPr/>
          <p:nvPr/>
        </p:nvCxnSpPr>
        <p:spPr>
          <a:xfrm rot="2700000" flipH="1">
            <a:off x="4105594" y="4468515"/>
            <a:ext cx="2341397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headEnd type="none" w="lg" len="lg"/>
            <a:tailEnd type="triangle"/>
          </a:ln>
          <a:effectLst/>
        </p:spPr>
      </p:cxnSp>
      <p:cxnSp>
        <p:nvCxnSpPr>
          <p:cNvPr id="17" name="直接连接符 16"/>
          <p:cNvCxnSpPr/>
          <p:nvPr/>
        </p:nvCxnSpPr>
        <p:spPr>
          <a:xfrm rot="18900000">
            <a:off x="5761215" y="4468515"/>
            <a:ext cx="2341397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headEnd type="none" w="lg" len="lg"/>
            <a:tailEnd type="triangle"/>
          </a:ln>
          <a:effectLst/>
        </p:spPr>
      </p:cxnSp>
      <p:sp>
        <p:nvSpPr>
          <p:cNvPr id="18" name="椭圆 17"/>
          <p:cNvSpPr/>
          <p:nvPr/>
        </p:nvSpPr>
        <p:spPr>
          <a:xfrm>
            <a:off x="2159563" y="4566277"/>
            <a:ext cx="1423275" cy="1445704"/>
          </a:xfrm>
          <a:prstGeom prst="ellipse">
            <a:avLst/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49699" tIns="74848" rIns="149699" bIns="74848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2073058" y="4920258"/>
            <a:ext cx="1557980" cy="702310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200"/>
            <a:r>
              <a:rPr lang="en-US" altLang="zh-CN" b="1" dirty="0" err="1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Analyse</a:t>
            </a:r>
            <a:endParaRPr lang="en-US" altLang="zh-CN" b="1" dirty="0" err="1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ctr" defTabSz="1219200"/>
            <a:r>
              <a:rPr lang="en-US" altLang="zh-CN" b="1" dirty="0" err="1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_skin</a:t>
            </a:r>
            <a:endParaRPr lang="en-US" altLang="zh-CN" b="1" dirty="0" err="1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632055" y="3541390"/>
            <a:ext cx="2983616" cy="3931052"/>
            <a:chOff x="3815003" y="3087488"/>
            <a:chExt cx="2237712" cy="2948289"/>
          </a:xfrm>
        </p:grpSpPr>
        <p:sp>
          <p:nvSpPr>
            <p:cNvPr id="21" name="椭圆 20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rgbClr val="16512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815003" y="3087488"/>
              <a:ext cx="2237712" cy="2948289"/>
              <a:chOff x="3692888" y="2889538"/>
              <a:chExt cx="2473262" cy="3258636"/>
            </a:xfrm>
          </p:grpSpPr>
          <p:sp>
            <p:nvSpPr>
              <p:cNvPr id="23" name="椭圆 4"/>
              <p:cNvSpPr/>
              <p:nvPr/>
            </p:nvSpPr>
            <p:spPr>
              <a:xfrm>
                <a:off x="3692888" y="2889538"/>
                <a:ext cx="2473262" cy="2473262"/>
              </a:xfrm>
              <a:custGeom>
                <a:avLst/>
                <a:gdLst/>
                <a:ahLst/>
                <a:cxnLst/>
                <a:rect l="l" t="t" r="r" b="b"/>
                <a:pathLst>
                  <a:path w="2473262" h="2473262">
                    <a:moveTo>
                      <a:pt x="1236631" y="235688"/>
                    </a:moveTo>
                    <a:cubicBezTo>
                      <a:pt x="683825" y="235688"/>
                      <a:pt x="235688" y="683825"/>
                      <a:pt x="235688" y="1236631"/>
                    </a:cubicBezTo>
                    <a:cubicBezTo>
                      <a:pt x="235688" y="1789437"/>
                      <a:pt x="683825" y="2237574"/>
                      <a:pt x="1236631" y="2237574"/>
                    </a:cubicBezTo>
                    <a:cubicBezTo>
                      <a:pt x="1789437" y="2237574"/>
                      <a:pt x="2237574" y="1789437"/>
                      <a:pt x="2237574" y="1236631"/>
                    </a:cubicBezTo>
                    <a:cubicBezTo>
                      <a:pt x="2237574" y="683825"/>
                      <a:pt x="1789437" y="235688"/>
                      <a:pt x="1236631" y="235688"/>
                    </a:cubicBezTo>
                    <a:close/>
                    <a:moveTo>
                      <a:pt x="1236631" y="0"/>
                    </a:moveTo>
                    <a:cubicBezTo>
                      <a:pt x="1919603" y="0"/>
                      <a:pt x="2473262" y="553659"/>
                      <a:pt x="2473262" y="1236631"/>
                    </a:cubicBezTo>
                    <a:cubicBezTo>
                      <a:pt x="2473262" y="1919603"/>
                      <a:pt x="1919603" y="2473262"/>
                      <a:pt x="1236631" y="2473262"/>
                    </a:cubicBezTo>
                    <a:cubicBezTo>
                      <a:pt x="553659" y="2473262"/>
                      <a:pt x="0" y="1919603"/>
                      <a:pt x="0" y="1236631"/>
                    </a:cubicBezTo>
                    <a:cubicBezTo>
                      <a:pt x="0" y="553659"/>
                      <a:pt x="553659" y="0"/>
                      <a:pt x="1236631" y="0"/>
                    </a:cubicBezTo>
                    <a:close/>
                  </a:path>
                </a:pathLst>
              </a:custGeom>
              <a:solidFill>
                <a:srgbClr val="C4C7C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圆角矩形 21"/>
              <p:cNvSpPr/>
              <p:nvPr/>
            </p:nvSpPr>
            <p:spPr>
              <a:xfrm>
                <a:off x="4710544" y="5261738"/>
                <a:ext cx="437950" cy="886436"/>
              </a:xfrm>
              <a:prstGeom prst="roundRect">
                <a:avLst>
                  <a:gd name="adj" fmla="val 50000"/>
                </a:avLst>
              </a:prstGeom>
              <a:solidFill>
                <a:srgbClr val="C4C7C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1" name="Rectangle 11"/>
          <p:cNvSpPr>
            <a:spLocks noChangeArrowheads="1"/>
          </p:cNvSpPr>
          <p:nvPr/>
        </p:nvSpPr>
        <p:spPr bwMode="gray">
          <a:xfrm>
            <a:off x="5114741" y="4501376"/>
            <a:ext cx="1951611" cy="9118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1219200"/>
            <a:r>
              <a:rPr lang="en-US" altLang="zh-CN" sz="2665" b="1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Qwen</a:t>
            </a:r>
            <a:endParaRPr lang="en-US" altLang="zh-CN" sz="2665" b="1" dirty="0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ctr" defTabSz="1219200"/>
            <a:r>
              <a:rPr lang="zh-CN" altLang="en-US" sz="2665" b="1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工作节点</a:t>
            </a:r>
            <a:endParaRPr lang="en-US" altLang="zh-CN" sz="2665" b="1" dirty="0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040544" y="2276872"/>
            <a:ext cx="1423275" cy="1445704"/>
          </a:xfrm>
          <a:prstGeom prst="ellipse">
            <a:avLst/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49699" tIns="74848" rIns="149699" bIns="74848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405312" y="1407232"/>
            <a:ext cx="1423275" cy="1445704"/>
          </a:xfrm>
          <a:prstGeom prst="ellipse">
            <a:avLst/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49699" tIns="74848" rIns="149699" bIns="74848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536160" y="2276872"/>
            <a:ext cx="1423275" cy="1445704"/>
          </a:xfrm>
          <a:prstGeom prst="ellipse">
            <a:avLst/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49699" tIns="74848" rIns="149699" bIns="74848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609163" y="4566277"/>
            <a:ext cx="1423275" cy="1445704"/>
          </a:xfrm>
          <a:prstGeom prst="ellipse">
            <a:avLst/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149699" tIns="74848" rIns="149699" bIns="74848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179883" y="2564304"/>
            <a:ext cx="1187925" cy="702310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200"/>
            <a:r>
              <a:rPr lang="en-US" altLang="zh-CN" b="1" dirty="0" err="1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Web</a:t>
            </a:r>
            <a:endParaRPr lang="en-US" altLang="zh-CN" b="1" dirty="0" err="1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ctr" defTabSz="1219200"/>
            <a:r>
              <a:rPr lang="en-US" altLang="zh-CN" b="1" dirty="0" err="1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_search</a:t>
            </a:r>
            <a:endParaRPr lang="en-US" altLang="zh-CN" b="1" dirty="0" err="1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470571" y="1711709"/>
            <a:ext cx="1292756" cy="702310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200"/>
            <a:r>
              <a:rPr lang="en-US" altLang="zh-CN" b="1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Neo4j</a:t>
            </a:r>
            <a:endParaRPr lang="en-US" altLang="zh-CN" b="1" dirty="0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ctr" defTabSz="1219200"/>
            <a:r>
              <a:rPr lang="en-US" altLang="zh-CN" b="1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_search</a:t>
            </a:r>
            <a:endParaRPr lang="en-US" altLang="zh-CN" b="1" dirty="0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504364" y="2588277"/>
            <a:ext cx="1455071" cy="702310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200"/>
            <a:r>
              <a:rPr lang="en-US" altLang="zh-CN" b="1" dirty="0" err="1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Analyse</a:t>
            </a:r>
            <a:endParaRPr lang="en-US" altLang="zh-CN" b="1" dirty="0" err="1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ctr" defTabSz="1219200"/>
            <a:r>
              <a:rPr lang="en-US" altLang="zh-CN" b="1" dirty="0" err="1">
                <a:solidFill>
                  <a:prstClr val="white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_pdf</a:t>
            </a:r>
            <a:endParaRPr lang="en-US" altLang="zh-CN" b="1" dirty="0" err="1">
              <a:solidFill>
                <a:prstClr val="white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726837" y="5027527"/>
            <a:ext cx="1187925" cy="479389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1219200"/>
            <a:r>
              <a:rPr lang="en-US" altLang="zh-CN" sz="21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13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007435" y="1341023"/>
            <a:ext cx="3884789" cy="617855"/>
            <a:chOff x="539552" y="1128211"/>
            <a:chExt cx="2913592" cy="463391"/>
          </a:xfrm>
        </p:grpSpPr>
        <p:sp>
          <p:nvSpPr>
            <p:cNvPr id="41" name="TextBox 40"/>
            <p:cNvSpPr txBox="1"/>
            <p:nvPr/>
          </p:nvSpPr>
          <p:spPr>
            <a:xfrm>
              <a:off x="728900" y="1128211"/>
              <a:ext cx="2724244" cy="4633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3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just" defTabSz="1219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335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  <a:cs typeface="方正公文小标宋" panose="02000500000000000000" charset="-122"/>
                </a:rPr>
                <a:t>通过</a:t>
              </a:r>
              <a:r>
                <a:rPr lang="en-US" altLang="zh-CN" sz="1335" kern="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  <a:cs typeface="方正公文小标宋" panose="02000500000000000000" charset="-122"/>
                </a:rPr>
                <a:t>LangGraph</a:t>
              </a:r>
              <a:r>
                <a:rPr lang="zh-CN" altLang="en-US" sz="1335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  <a:cs typeface="方正公文小标宋" panose="02000500000000000000" charset="-122"/>
                </a:rPr>
                <a:t>的节点特点，把不同功能的函数与主节点相连</a:t>
              </a:r>
              <a:r>
                <a:rPr kumimoji="0" lang="zh-CN" altLang="en-US" sz="1335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方正公文小标宋" panose="02000500000000000000" charset="-122"/>
                  <a:ea typeface="方正公文小标宋" panose="02000500000000000000" charset="-122"/>
                  <a:cs typeface="方正公文小标宋" panose="02000500000000000000" charset="-122"/>
                </a:rPr>
                <a:t>。</a:t>
              </a:r>
              <a:endPara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39552" y="1203485"/>
              <a:ext cx="120566" cy="120566"/>
            </a:xfrm>
            <a:prstGeom prst="rect">
              <a:avLst/>
            </a:prstGeom>
            <a:solidFill>
              <a:srgbClr val="16512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0" y="260648"/>
            <a:ext cx="4129480" cy="1076325"/>
            <a:chOff x="0" y="260648"/>
            <a:chExt cx="4129480" cy="1076325"/>
          </a:xfrm>
        </p:grpSpPr>
        <p:sp>
          <p:nvSpPr>
            <p:cNvPr id="4" name="矩形 3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95400" y="260648"/>
              <a:ext cx="3434080" cy="1076325"/>
              <a:chOff x="623392" y="310880"/>
              <a:chExt cx="3434080" cy="107632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23392" y="310880"/>
                <a:ext cx="3434080" cy="1076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🔗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LangGraph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链接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43" name="文本框 42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871639"/>
          </a:xfrm>
          <a:prstGeom prst="rect">
            <a:avLst/>
          </a:prstGeom>
        </p:spPr>
      </p:pic>
      <p:sp>
        <p:nvSpPr>
          <p:cNvPr id="6" name="标题 4"/>
          <p:cNvSpPr txBox="1"/>
          <p:nvPr/>
        </p:nvSpPr>
        <p:spPr>
          <a:xfrm>
            <a:off x="5238896" y="2263950"/>
            <a:ext cx="4962650" cy="119885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第</a:t>
            </a:r>
            <a:r>
              <a:rPr lang="zh-CN" altLang="en-US" sz="88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章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7" name="标题 4"/>
          <p:cNvSpPr txBox="1"/>
          <p:nvPr/>
        </p:nvSpPr>
        <p:spPr>
          <a:xfrm>
            <a:off x="5303912" y="3868338"/>
            <a:ext cx="6480720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系统性能与用户体验测试结果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346908" y="3699991"/>
            <a:ext cx="3594498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60416" y="1674961"/>
            <a:ext cx="508342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04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832304" y="329276"/>
            <a:ext cx="3171328" cy="906710"/>
            <a:chOff x="4420044" y="1243652"/>
            <a:chExt cx="3986952" cy="113990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044" y="1243652"/>
              <a:ext cx="1144482" cy="113990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709" y="1371339"/>
              <a:ext cx="2167555" cy="59607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632298" y="1990404"/>
              <a:ext cx="2774698" cy="356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WUHAN UNIVERSITY</a:t>
              </a:r>
              <a:endParaRPr kumimoji="0" lang="zh-CN" altLang="en-US" sz="9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51384" y="5423005"/>
            <a:ext cx="2224567" cy="1127242"/>
            <a:chOff x="760416" y="5730758"/>
            <a:chExt cx="2224567" cy="112724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6" t="4127" r="50035" b="1"/>
            <a:stretch>
              <a:fillRect/>
            </a:stretch>
          </p:blipFill>
          <p:spPr>
            <a:xfrm>
              <a:off x="760416" y="5730758"/>
              <a:ext cx="1512168" cy="60716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9" t="4127" r="24617" b="1"/>
            <a:stretch>
              <a:fillRect/>
            </a:stretch>
          </p:blipFill>
          <p:spPr>
            <a:xfrm>
              <a:off x="1343472" y="6250837"/>
              <a:ext cx="1641511" cy="607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285250" y="929790"/>
            <a:ext cx="5092814" cy="0"/>
          </a:xfrm>
          <a:prstGeom prst="line">
            <a:avLst/>
          </a:prstGeom>
          <a:ln>
            <a:solidFill>
              <a:srgbClr val="165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6000"/>
              </a:lnSpc>
            </a:pP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November 11th</a:t>
            </a:r>
            <a:endParaRPr lang="zh-CN" altLang="en-US" sz="1400" b="1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3318" y="170136"/>
            <a:ext cx="3827614" cy="759655"/>
            <a:chOff x="-13318" y="170136"/>
            <a:chExt cx="3827614" cy="759655"/>
          </a:xfrm>
        </p:grpSpPr>
        <p:sp>
          <p:nvSpPr>
            <p:cNvPr id="13" name="Text Placeholder 4"/>
            <p:cNvSpPr txBox="1"/>
            <p:nvPr/>
          </p:nvSpPr>
          <p:spPr>
            <a:xfrm>
              <a:off x="805916" y="170136"/>
              <a:ext cx="3008380" cy="66237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219200">
                <a:buNone/>
              </a:pPr>
              <a:r>
                <a:rPr lang="zh-CN" altLang="en-US" sz="4265" b="1" dirty="0">
                  <a:solidFill>
                    <a:srgbClr val="1651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r>
                <a:rPr lang="en-US" altLang="zh-CN" sz="4265" b="1" dirty="0">
                  <a:solidFill>
                    <a:srgbClr val="1651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en-US" altLang="zh-CN" sz="2400" b="1" dirty="0">
                  <a:solidFill>
                    <a:srgbClr val="1651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GB" sz="2400" b="1" dirty="0">
                <a:solidFill>
                  <a:srgbClr val="16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-13318" y="188563"/>
              <a:ext cx="609600" cy="741228"/>
            </a:xfrm>
            <a:prstGeom prst="rect">
              <a:avLst/>
            </a:prstGeom>
            <a:solidFill>
              <a:srgbClr val="165128"/>
            </a:solidFill>
            <a:ln>
              <a:solidFill>
                <a:srgbClr val="1651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/>
          <p:cNvGrpSpPr/>
          <p:nvPr>
            <p:custDataLst>
              <p:tags r:id="rId5"/>
            </p:custDataLst>
          </p:nvPr>
        </p:nvGrpSpPr>
        <p:grpSpPr>
          <a:xfrm>
            <a:off x="1830292" y="1628800"/>
            <a:ext cx="1192345" cy="666786"/>
            <a:chOff x="2215144" y="927951"/>
            <a:chExt cx="1244730" cy="916847"/>
          </a:xfrm>
        </p:grpSpPr>
        <p:sp>
          <p:nvSpPr>
            <p:cNvPr id="18" name="平行四边形 17"/>
            <p:cNvSpPr/>
            <p:nvPr>
              <p:custDataLst>
                <p:tags r:id="rId6"/>
              </p:custDataLst>
            </p:nvPr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165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865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2393075" y="927951"/>
              <a:ext cx="1066799" cy="916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3735" dirty="0">
                  <a:solidFill>
                    <a:prstClr val="white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3735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8"/>
            </p:custDataLst>
          </p:nvPr>
        </p:nvGrpSpPr>
        <p:grpSpPr>
          <a:xfrm>
            <a:off x="2652815" y="2516119"/>
            <a:ext cx="1192345" cy="672218"/>
            <a:chOff x="2215144" y="1952311"/>
            <a:chExt cx="1244730" cy="924318"/>
          </a:xfrm>
        </p:grpSpPr>
        <p:sp>
          <p:nvSpPr>
            <p:cNvPr id="21" name="平行四边形 20"/>
            <p:cNvSpPr/>
            <p:nvPr>
              <p:custDataLst>
                <p:tags r:id="rId9"/>
              </p:custDataLst>
            </p:nvPr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65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865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2393075" y="1952311"/>
              <a:ext cx="1066799" cy="91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3735" dirty="0">
                  <a:solidFill>
                    <a:prstClr val="white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3735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11"/>
            </p:custDataLst>
          </p:nvPr>
        </p:nvGrpSpPr>
        <p:grpSpPr>
          <a:xfrm>
            <a:off x="3276884" y="3396448"/>
            <a:ext cx="1192345" cy="666786"/>
            <a:chOff x="2215144" y="3018134"/>
            <a:chExt cx="1244730" cy="916848"/>
          </a:xfrm>
        </p:grpSpPr>
        <p:sp>
          <p:nvSpPr>
            <p:cNvPr id="24" name="平行四边形 23"/>
            <p:cNvSpPr/>
            <p:nvPr>
              <p:custDataLst>
                <p:tags r:id="rId12"/>
              </p:custDataLst>
            </p:nvPr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65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865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2393075" y="3018134"/>
              <a:ext cx="1066799" cy="91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3735" dirty="0">
                  <a:solidFill>
                    <a:prstClr val="white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3735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>
            <a:off x="3847222" y="4294419"/>
            <a:ext cx="1192345" cy="677512"/>
            <a:chOff x="2215144" y="4047039"/>
            <a:chExt cx="1244730" cy="931598"/>
          </a:xfrm>
        </p:grpSpPr>
        <p:sp>
          <p:nvSpPr>
            <p:cNvPr id="27" name="平行四边形 26"/>
            <p:cNvSpPr/>
            <p:nvPr>
              <p:custDataLst>
                <p:tags r:id="rId15"/>
              </p:custDataLst>
            </p:nvPr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65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865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文本框 12"/>
            <p:cNvSpPr txBox="1"/>
            <p:nvPr>
              <p:custDataLst>
                <p:tags r:id="rId16"/>
              </p:custDataLst>
            </p:nvPr>
          </p:nvSpPr>
          <p:spPr>
            <a:xfrm>
              <a:off x="2393075" y="4047039"/>
              <a:ext cx="1066799" cy="91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3735" dirty="0">
                  <a:solidFill>
                    <a:prstClr val="white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04</a:t>
              </a:r>
              <a:endParaRPr lang="zh-CN" altLang="en-US" sz="3735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7"/>
            </p:custDataLst>
          </p:nvPr>
        </p:nvGrpSpPr>
        <p:grpSpPr>
          <a:xfrm>
            <a:off x="4439816" y="5202906"/>
            <a:ext cx="1179315" cy="670313"/>
            <a:chOff x="2215144" y="5107938"/>
            <a:chExt cx="1231128" cy="921702"/>
          </a:xfrm>
        </p:grpSpPr>
        <p:sp>
          <p:nvSpPr>
            <p:cNvPr id="30" name="平行四边形 29"/>
            <p:cNvSpPr/>
            <p:nvPr>
              <p:custDataLst>
                <p:tags r:id="rId18"/>
              </p:custDataLst>
            </p:nvPr>
          </p:nvSpPr>
          <p:spPr>
            <a:xfrm>
              <a:off x="2215144" y="5186859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165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1865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文本框 13"/>
            <p:cNvSpPr txBox="1"/>
            <p:nvPr>
              <p:custDataLst>
                <p:tags r:id="rId19"/>
              </p:custDataLst>
            </p:nvPr>
          </p:nvSpPr>
          <p:spPr>
            <a:xfrm>
              <a:off x="2379473" y="5107938"/>
              <a:ext cx="1066799" cy="916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3735" dirty="0">
                  <a:solidFill>
                    <a:prstClr val="white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05</a:t>
              </a:r>
              <a:endParaRPr lang="zh-CN" altLang="en-US" sz="3735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20"/>
            </p:custDataLst>
          </p:nvPr>
        </p:nvGrpSpPr>
        <p:grpSpPr>
          <a:xfrm>
            <a:off x="3022637" y="1688061"/>
            <a:ext cx="5143000" cy="612920"/>
            <a:chOff x="4315150" y="953426"/>
            <a:chExt cx="3857250" cy="540057"/>
          </a:xfrm>
        </p:grpSpPr>
        <p:sp>
          <p:nvSpPr>
            <p:cNvPr id="33" name="矩形 32"/>
            <p:cNvSpPr/>
            <p:nvPr>
              <p:custDataLst>
                <p:tags r:id="rId21"/>
              </p:custDataLst>
            </p:nvPr>
          </p:nvSpPr>
          <p:spPr>
            <a:xfrm>
              <a:off x="4841196" y="1036090"/>
              <a:ext cx="2827147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defTabSz="1219200"/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</a:rPr>
                <a:t>实现功能介绍和</a:t>
              </a:r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</a:rPr>
                <a:t>示例</a:t>
              </a:r>
              <a:endPara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  <p:sp>
          <p:nvSpPr>
            <p:cNvPr id="34" name="平行四边形 33"/>
            <p:cNvSpPr/>
            <p:nvPr>
              <p:custDataLst>
                <p:tags r:id="rId22"/>
              </p:custDataLst>
            </p:nvPr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1651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defTabSz="1219200"/>
              <a:endParaRPr lang="zh-CN" altLang="en-US" sz="2135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23"/>
            </p:custDataLst>
          </p:nvPr>
        </p:nvGrpSpPr>
        <p:grpSpPr>
          <a:xfrm>
            <a:off x="3558484" y="2553253"/>
            <a:ext cx="5143000" cy="612920"/>
            <a:chOff x="4315150" y="1647579"/>
            <a:chExt cx="3857250" cy="540057"/>
          </a:xfrm>
        </p:grpSpPr>
        <p:sp>
          <p:nvSpPr>
            <p:cNvPr id="36" name="矩形 35"/>
            <p:cNvSpPr/>
            <p:nvPr>
              <p:custDataLst>
                <p:tags r:id="rId24"/>
              </p:custDataLst>
            </p:nvPr>
          </p:nvSpPr>
          <p:spPr>
            <a:xfrm>
              <a:off x="4841196" y="1730243"/>
              <a:ext cx="2827147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defTabSz="1219200"/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</a:rPr>
                <a:t>项目架构图</a:t>
              </a:r>
              <a:endPara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平行四边形 36"/>
            <p:cNvSpPr/>
            <p:nvPr>
              <p:custDataLst>
                <p:tags r:id="rId25"/>
              </p:custDataLst>
            </p:nvPr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1651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defTabSz="1219200"/>
              <a:endParaRPr lang="zh-CN" altLang="en-US" sz="2135" b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26"/>
            </p:custDataLst>
          </p:nvPr>
        </p:nvGrpSpPr>
        <p:grpSpPr>
          <a:xfrm>
            <a:off x="4182553" y="3423322"/>
            <a:ext cx="5143000" cy="612920"/>
            <a:chOff x="4315150" y="2341731"/>
            <a:chExt cx="3857250" cy="540057"/>
          </a:xfrm>
        </p:grpSpPr>
        <p:sp>
          <p:nvSpPr>
            <p:cNvPr id="39" name="矩形 38"/>
            <p:cNvSpPr/>
            <p:nvPr>
              <p:custDataLst>
                <p:tags r:id="rId27"/>
              </p:custDataLst>
            </p:nvPr>
          </p:nvSpPr>
          <p:spPr>
            <a:xfrm>
              <a:off x="4841197" y="2424395"/>
              <a:ext cx="2827146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defTabSz="1219200"/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</a:rPr>
                <a:t>关键技术详细说明</a:t>
              </a:r>
              <a:endPara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平行四边形 39"/>
            <p:cNvSpPr/>
            <p:nvPr>
              <p:custDataLst>
                <p:tags r:id="rId28"/>
              </p:custDataLst>
            </p:nvPr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1651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defTabSz="1219200"/>
              <a:endParaRPr lang="zh-CN" altLang="en-US" sz="2135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29"/>
            </p:custDataLst>
          </p:nvPr>
        </p:nvGrpSpPr>
        <p:grpSpPr>
          <a:xfrm>
            <a:off x="4752891" y="4336845"/>
            <a:ext cx="5218429" cy="612920"/>
            <a:chOff x="4315150" y="3035884"/>
            <a:chExt cx="3913822" cy="540057"/>
          </a:xfrm>
        </p:grpSpPr>
        <p:sp>
          <p:nvSpPr>
            <p:cNvPr id="42" name="矩形 41"/>
            <p:cNvSpPr/>
            <p:nvPr>
              <p:custDataLst>
                <p:tags r:id="rId30"/>
              </p:custDataLst>
            </p:nvPr>
          </p:nvSpPr>
          <p:spPr>
            <a:xfrm>
              <a:off x="4841406" y="3118692"/>
              <a:ext cx="3387566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l" defTabSz="1219200">
                <a:buClrTx/>
                <a:buSzTx/>
                <a:buFontTx/>
              </a:pPr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</a:rPr>
                <a:t>系统性能与用户体验测试结果</a:t>
              </a:r>
              <a:endPara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  <p:sp>
          <p:nvSpPr>
            <p:cNvPr id="43" name="平行四边形 42"/>
            <p:cNvSpPr/>
            <p:nvPr>
              <p:custDataLst>
                <p:tags r:id="rId31"/>
              </p:custDataLst>
            </p:nvPr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1651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defTabSz="1219200"/>
              <a:endParaRPr lang="zh-CN" altLang="en-US" sz="2135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32"/>
            </p:custDataLst>
          </p:nvPr>
        </p:nvGrpSpPr>
        <p:grpSpPr>
          <a:xfrm>
            <a:off x="5345488" y="5238151"/>
            <a:ext cx="5143000" cy="612920"/>
            <a:chOff x="4315150" y="3730038"/>
            <a:chExt cx="3857250" cy="540057"/>
          </a:xfrm>
        </p:grpSpPr>
        <p:sp>
          <p:nvSpPr>
            <p:cNvPr id="45" name="矩形 44"/>
            <p:cNvSpPr/>
            <p:nvPr>
              <p:custDataLst>
                <p:tags r:id="rId33"/>
              </p:custDataLst>
            </p:nvPr>
          </p:nvSpPr>
          <p:spPr>
            <a:xfrm>
              <a:off x="4841197" y="3812702"/>
              <a:ext cx="2827146" cy="405646"/>
            </a:xfrm>
            <a:prstGeom prst="rect">
              <a:avLst/>
            </a:prstGeom>
            <a:ln w="15875"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defTabSz="1219200"/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</a:rPr>
                <a:t>理念</a:t>
              </a:r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方正公文小标宋" panose="02000500000000000000" charset="-122"/>
                  <a:ea typeface="方正公文小标宋" panose="02000500000000000000" charset="-122"/>
                </a:rPr>
                <a:t>及价值总结</a:t>
              </a:r>
              <a:endPara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平行四边形 45"/>
            <p:cNvSpPr/>
            <p:nvPr>
              <p:custDataLst>
                <p:tags r:id="rId34"/>
              </p:custDataLst>
            </p:nvPr>
          </p:nvSpPr>
          <p:spPr>
            <a:xfrm>
              <a:off x="4315150" y="3730038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1651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defTabSz="1219200"/>
              <a:endParaRPr lang="zh-CN" altLang="en-US" sz="2135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85250" y="929790"/>
            <a:ext cx="5092814" cy="0"/>
          </a:xfrm>
          <a:prstGeom prst="line">
            <a:avLst/>
          </a:prstGeom>
          <a:ln>
            <a:solidFill>
              <a:srgbClr val="165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hape 1624"/>
          <p:cNvSpPr/>
          <p:nvPr>
            <p:custDataLst>
              <p:tags r:id="rId4"/>
            </p:custDataLst>
          </p:nvPr>
        </p:nvSpPr>
        <p:spPr>
          <a:xfrm>
            <a:off x="2666317" y="2043780"/>
            <a:ext cx="6928275" cy="387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rgbClr val="165128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Text Placeholder 3"/>
          <p:cNvSpPr txBox="1"/>
          <p:nvPr>
            <p:custDataLst>
              <p:tags r:id="rId5"/>
            </p:custDataLst>
          </p:nvPr>
        </p:nvSpPr>
        <p:spPr>
          <a:xfrm>
            <a:off x="676597" y="3782400"/>
            <a:ext cx="2085848" cy="40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1219200">
              <a:spcBef>
                <a:spcPts val="1335"/>
              </a:spcBef>
              <a:buClrTx/>
              <a:buSzTx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安全性测试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16" name="Text Placeholder 4"/>
          <p:cNvSpPr txBox="1"/>
          <p:nvPr>
            <p:custDataLst>
              <p:tags r:id="rId6"/>
            </p:custDataLst>
          </p:nvPr>
        </p:nvSpPr>
        <p:spPr>
          <a:xfrm>
            <a:off x="844364" y="4118588"/>
            <a:ext cx="2000756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defTabSz="1219200">
              <a:lnSpc>
                <a:spcPct val="150000"/>
              </a:lnSpc>
              <a:spcBef>
                <a:spcPts val="1335"/>
              </a:spcBef>
              <a:buClrTx/>
              <a:buSzTx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针对健康管理系统进行安全性评估，主要验证用户数据的隐私保护、接口访问权限控制、数据传输加密与防止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注入等漏洞。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Shape 1626"/>
          <p:cNvSpPr/>
          <p:nvPr>
            <p:custDataLst>
              <p:tags r:id="rId7"/>
            </p:custDataLst>
          </p:nvPr>
        </p:nvSpPr>
        <p:spPr>
          <a:xfrm flipV="1">
            <a:off x="3182368" y="3995905"/>
            <a:ext cx="1" cy="1386955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Shape 1627"/>
          <p:cNvSpPr/>
          <p:nvPr>
            <p:custDataLst>
              <p:tags r:id="rId8"/>
            </p:custDataLst>
          </p:nvPr>
        </p:nvSpPr>
        <p:spPr>
          <a:xfrm flipV="1">
            <a:off x="4510624" y="2481258"/>
            <a:ext cx="1" cy="196970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Shape 1628"/>
          <p:cNvSpPr/>
          <p:nvPr>
            <p:custDataLst>
              <p:tags r:id="rId9"/>
            </p:custDataLst>
          </p:nvPr>
        </p:nvSpPr>
        <p:spPr>
          <a:xfrm flipV="1">
            <a:off x="5791225" y="1810116"/>
            <a:ext cx="1" cy="2049549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Shape 1629"/>
          <p:cNvSpPr/>
          <p:nvPr>
            <p:custDataLst>
              <p:tags r:id="rId10"/>
            </p:custDataLst>
          </p:nvPr>
        </p:nvSpPr>
        <p:spPr>
          <a:xfrm flipV="1">
            <a:off x="7585481" y="3303231"/>
            <a:ext cx="1" cy="136095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Shape 1630"/>
          <p:cNvSpPr/>
          <p:nvPr>
            <p:custDataLst>
              <p:tags r:id="rId11"/>
            </p:custDataLst>
          </p:nvPr>
        </p:nvSpPr>
        <p:spPr>
          <a:xfrm>
            <a:off x="2970997" y="3786297"/>
            <a:ext cx="422743" cy="42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Shape 1636"/>
          <p:cNvSpPr/>
          <p:nvPr>
            <p:custDataLst>
              <p:tags r:id="rId12"/>
            </p:custDataLst>
          </p:nvPr>
        </p:nvSpPr>
        <p:spPr>
          <a:xfrm>
            <a:off x="4295908" y="2250462"/>
            <a:ext cx="422744" cy="42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Shape 1642"/>
          <p:cNvSpPr/>
          <p:nvPr>
            <p:custDataLst>
              <p:tags r:id="rId13"/>
            </p:custDataLst>
          </p:nvPr>
        </p:nvSpPr>
        <p:spPr>
          <a:xfrm>
            <a:off x="5582679" y="1412776"/>
            <a:ext cx="422744" cy="42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Shape 1648"/>
          <p:cNvSpPr/>
          <p:nvPr>
            <p:custDataLst>
              <p:tags r:id="rId14"/>
            </p:custDataLst>
          </p:nvPr>
        </p:nvSpPr>
        <p:spPr>
          <a:xfrm>
            <a:off x="7372331" y="4493140"/>
            <a:ext cx="422744" cy="42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Shape 1653"/>
          <p:cNvSpPr/>
          <p:nvPr>
            <p:custDataLst>
              <p:tags r:id="rId15"/>
            </p:custDataLst>
          </p:nvPr>
        </p:nvSpPr>
        <p:spPr>
          <a:xfrm>
            <a:off x="3124593" y="5333308"/>
            <a:ext cx="115547" cy="115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Shape 1654"/>
          <p:cNvSpPr/>
          <p:nvPr>
            <p:custDataLst>
              <p:tags r:id="rId16"/>
            </p:custDataLst>
          </p:nvPr>
        </p:nvSpPr>
        <p:spPr>
          <a:xfrm>
            <a:off x="4420741" y="4363531"/>
            <a:ext cx="179764" cy="179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Shape 1655"/>
          <p:cNvSpPr/>
          <p:nvPr>
            <p:custDataLst>
              <p:tags r:id="rId17"/>
            </p:custDataLst>
          </p:nvPr>
        </p:nvSpPr>
        <p:spPr>
          <a:xfrm>
            <a:off x="5675689" y="3747751"/>
            <a:ext cx="231073" cy="231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Shape 1656"/>
          <p:cNvSpPr/>
          <p:nvPr>
            <p:custDataLst>
              <p:tags r:id="rId18"/>
            </p:custDataLst>
          </p:nvPr>
        </p:nvSpPr>
        <p:spPr>
          <a:xfrm>
            <a:off x="7439490" y="3163186"/>
            <a:ext cx="285751" cy="28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Text Placeholder 3"/>
          <p:cNvSpPr txBox="1"/>
          <p:nvPr>
            <p:custDataLst>
              <p:tags r:id="rId19"/>
            </p:custDataLst>
          </p:nvPr>
        </p:nvSpPr>
        <p:spPr>
          <a:xfrm>
            <a:off x="1828727" y="2119202"/>
            <a:ext cx="2250495" cy="40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200">
              <a:spcBef>
                <a:spcPts val="1335"/>
              </a:spcBef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准确性测试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6" name="Text Placeholder 4"/>
          <p:cNvSpPr txBox="1"/>
          <p:nvPr>
            <p:custDataLst>
              <p:tags r:id="rId20"/>
            </p:custDataLst>
          </p:nvPr>
        </p:nvSpPr>
        <p:spPr>
          <a:xfrm>
            <a:off x="1502410" y="2450465"/>
            <a:ext cx="2761615" cy="621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defTabSz="1219200">
              <a:lnSpc>
                <a:spcPct val="150000"/>
              </a:lnSpc>
              <a:spcBef>
                <a:spcPts val="1335"/>
              </a:spcBef>
              <a:buClrTx/>
              <a:buSzTx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系统准确性测试关注健康数据采集、记录、展示与分析功能，检查前端输入、后端处理、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智能分析及健康报告输出的正确性与一致性。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Text Placeholder 3"/>
          <p:cNvSpPr txBox="1"/>
          <p:nvPr>
            <p:custDataLst>
              <p:tags r:id="rId21"/>
            </p:custDataLst>
          </p:nvPr>
        </p:nvSpPr>
        <p:spPr>
          <a:xfrm>
            <a:off x="6213966" y="1442168"/>
            <a:ext cx="1855452" cy="40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spcBef>
                <a:spcPts val="1335"/>
              </a:spcBef>
              <a:buClrTx/>
              <a:buSzTx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详细性测试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38" name="Text Placeholder 4"/>
          <p:cNvSpPr txBox="1"/>
          <p:nvPr>
            <p:custDataLst>
              <p:tags r:id="rId22"/>
            </p:custDataLst>
          </p:nvPr>
        </p:nvSpPr>
        <p:spPr>
          <a:xfrm>
            <a:off x="6200478" y="1844095"/>
            <a:ext cx="1868940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200">
              <a:lnSpc>
                <a:spcPct val="150000"/>
              </a:lnSpc>
              <a:spcBef>
                <a:spcPts val="1335"/>
              </a:spcBef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详细性测试聚焦系统对健康信息多维度完整性的展现与存储。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3"/>
          <p:cNvSpPr txBox="1"/>
          <p:nvPr>
            <p:custDataLst>
              <p:tags r:id="rId23"/>
            </p:custDataLst>
          </p:nvPr>
        </p:nvSpPr>
        <p:spPr>
          <a:xfrm>
            <a:off x="7895981" y="4471251"/>
            <a:ext cx="1854289" cy="40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spcBef>
                <a:spcPts val="1335"/>
              </a:spcBef>
              <a:buClrTx/>
              <a:buSzTx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性能测试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40" name="Text Placeholder 4"/>
          <p:cNvSpPr txBox="1"/>
          <p:nvPr>
            <p:custDataLst>
              <p:tags r:id="rId24"/>
            </p:custDataLst>
          </p:nvPr>
        </p:nvSpPr>
        <p:spPr>
          <a:xfrm>
            <a:off x="7901940" y="4772025"/>
            <a:ext cx="3420110" cy="621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defTabSz="1219200">
              <a:lnSpc>
                <a:spcPct val="150000"/>
              </a:lnSpc>
              <a:spcBef>
                <a:spcPts val="1335"/>
              </a:spcBef>
              <a:buClrTx/>
              <a:buSzTx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验证系统在高并发数据访问、批量输入输出、图表渲染及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分析调用等场景下的响应速度和稳定性。内容涵盖数据库负载、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TPS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、前端页面渲染效率、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模型调用延迟及全链路资源占用，确保系统可以高效支持大规模用户和长周期的数据管理。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Text Placeholder 4"/>
          <p:cNvSpPr txBox="1"/>
          <p:nvPr>
            <p:custDataLst>
              <p:tags r:id="rId25"/>
            </p:custDataLst>
          </p:nvPr>
        </p:nvSpPr>
        <p:spPr>
          <a:xfrm>
            <a:off x="3053797" y="3857217"/>
            <a:ext cx="257140" cy="30905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>
              <a:lnSpc>
                <a:spcPts val="1865"/>
              </a:lnSpc>
              <a:spcBef>
                <a:spcPts val="1335"/>
              </a:spcBef>
            </a:pPr>
            <a:r>
              <a:rPr lang="id-ID" sz="1465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id-ID" sz="1465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4"/>
          <p:cNvSpPr txBox="1"/>
          <p:nvPr>
            <p:custDataLst>
              <p:tags r:id="rId26"/>
            </p:custDataLst>
          </p:nvPr>
        </p:nvSpPr>
        <p:spPr>
          <a:xfrm>
            <a:off x="4378711" y="2307306"/>
            <a:ext cx="257140" cy="30905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>
              <a:lnSpc>
                <a:spcPts val="1865"/>
              </a:lnSpc>
              <a:spcBef>
                <a:spcPts val="1335"/>
              </a:spcBef>
            </a:pPr>
            <a:r>
              <a:rPr lang="id-ID" sz="1465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id-ID" sz="1465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4"/>
          <p:cNvSpPr txBox="1"/>
          <p:nvPr>
            <p:custDataLst>
              <p:tags r:id="rId27"/>
            </p:custDataLst>
          </p:nvPr>
        </p:nvSpPr>
        <p:spPr>
          <a:xfrm>
            <a:off x="5669265" y="1469623"/>
            <a:ext cx="257140" cy="30905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>
              <a:lnSpc>
                <a:spcPts val="1865"/>
              </a:lnSpc>
              <a:spcBef>
                <a:spcPts val="1335"/>
              </a:spcBef>
            </a:pPr>
            <a:r>
              <a:rPr lang="id-ID" sz="1465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id-ID" sz="1465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4"/>
          <p:cNvSpPr txBox="1"/>
          <p:nvPr>
            <p:custDataLst>
              <p:tags r:id="rId28"/>
            </p:custDataLst>
          </p:nvPr>
        </p:nvSpPr>
        <p:spPr>
          <a:xfrm>
            <a:off x="7455134" y="4570627"/>
            <a:ext cx="257140" cy="30905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>
              <a:lnSpc>
                <a:spcPts val="1865"/>
              </a:lnSpc>
              <a:spcBef>
                <a:spcPts val="1335"/>
              </a:spcBef>
            </a:pPr>
            <a:r>
              <a:rPr lang="id-ID" sz="1465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id-ID" sz="1465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Shape 1625"/>
          <p:cNvSpPr/>
          <p:nvPr/>
        </p:nvSpPr>
        <p:spPr>
          <a:xfrm>
            <a:off x="9701600" y="1984736"/>
            <a:ext cx="1386955" cy="1386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165128"/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Shape 1657"/>
          <p:cNvSpPr/>
          <p:nvPr/>
        </p:nvSpPr>
        <p:spPr>
          <a:xfrm>
            <a:off x="10188439" y="2171435"/>
            <a:ext cx="413531" cy="42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7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Text Placeholder 3"/>
          <p:cNvSpPr txBox="1"/>
          <p:nvPr/>
        </p:nvSpPr>
        <p:spPr>
          <a:xfrm>
            <a:off x="9876517" y="2651489"/>
            <a:ext cx="1020016" cy="4087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>
              <a:spcBef>
                <a:spcPts val="1335"/>
              </a:spcBef>
            </a:pPr>
            <a:r>
              <a:rPr lang="en-US" altLang="id-ID" sz="18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id-ID" sz="18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iWHU</a:t>
            </a:r>
            <a:endParaRPr lang="en-US" altLang="id-ID" sz="186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60648"/>
            <a:ext cx="3723080" cy="1076325"/>
            <a:chOff x="0" y="260648"/>
            <a:chExt cx="3723080" cy="1076325"/>
          </a:xfrm>
        </p:grpSpPr>
        <p:sp>
          <p:nvSpPr>
            <p:cNvPr id="4" name="矩形 3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95400" y="260648"/>
              <a:ext cx="3027680" cy="1076325"/>
              <a:chOff x="623392" y="310880"/>
              <a:chExt cx="3027680" cy="107632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23392" y="310880"/>
                <a:ext cx="3027680" cy="1076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✴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系统性能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测试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TextBox 30"/>
          <p:cNvSpPr txBox="1"/>
          <p:nvPr>
            <p:custDataLst>
              <p:tags r:id="rId5"/>
            </p:custDataLst>
          </p:nvPr>
        </p:nvSpPr>
        <p:spPr>
          <a:xfrm>
            <a:off x="1367943" y="4816729"/>
            <a:ext cx="1123220" cy="357505"/>
          </a:xfrm>
          <a:prstGeom prst="rect">
            <a:avLst/>
          </a:prstGeom>
          <a:noFill/>
        </p:spPr>
        <p:txBody>
          <a:bodyPr wrap="square" lIns="91391" tIns="45696" rIns="91391" bIns="45696" rtlCol="0" anchor="ctr">
            <a:spAutoFit/>
          </a:bodyPr>
          <a:lstStyle/>
          <a:p>
            <a:pPr lvl="0" algn="ctr" defTabSz="1219200">
              <a:buClrTx/>
              <a:buSzTx/>
              <a:buFontTx/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汉仪书魂体简" panose="02010600000101010101" charset="-122"/>
                <a:ea typeface="汉仪书魂体简" panose="02010600000101010101" charset="-122"/>
                <a:sym typeface="+mn-ea"/>
              </a:rPr>
              <a:t>准确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汉仪书魂体简" panose="02010600000101010101" charset="-122"/>
              <a:ea typeface="汉仪书魂体简" panose="02010600000101010101" charset="-122"/>
              <a:sym typeface="+mn-ea"/>
            </a:endParaRPr>
          </a:p>
        </p:txBody>
      </p:sp>
      <p:sp>
        <p:nvSpPr>
          <p:cNvPr id="14" name="TextBox 31"/>
          <p:cNvSpPr txBox="1"/>
          <p:nvPr>
            <p:custDataLst>
              <p:tags r:id="rId6"/>
            </p:custDataLst>
          </p:nvPr>
        </p:nvSpPr>
        <p:spPr>
          <a:xfrm>
            <a:off x="2831665" y="3467925"/>
            <a:ext cx="1591227" cy="357505"/>
          </a:xfrm>
          <a:prstGeom prst="rect">
            <a:avLst/>
          </a:prstGeom>
          <a:noFill/>
        </p:spPr>
        <p:txBody>
          <a:bodyPr wrap="square" lIns="91391" tIns="45696" rIns="91391" bIns="45696" rtlCol="0" anchor="ctr">
            <a:spAutoFit/>
          </a:bodyPr>
          <a:lstStyle/>
          <a:p>
            <a:pPr lvl="0" algn="ctr" defTabSz="1219200">
              <a:buClrTx/>
              <a:buSzTx/>
              <a:buFontTx/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汉仪书魂体简" panose="02010600000101010101" charset="-122"/>
                <a:ea typeface="汉仪书魂体简" panose="02010600000101010101" charset="-122"/>
                <a:sym typeface="+mn-ea"/>
              </a:rPr>
              <a:t>方便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汉仪书魂体简" panose="02010600000101010101" charset="-122"/>
              <a:ea typeface="汉仪书魂体简" panose="02010600000101010101" charset="-122"/>
              <a:sym typeface="+mn-ea"/>
            </a:endParaRPr>
          </a:p>
        </p:txBody>
      </p:sp>
      <p:sp>
        <p:nvSpPr>
          <p:cNvPr id="15" name="TextBox 33"/>
          <p:cNvSpPr txBox="1"/>
          <p:nvPr>
            <p:custDataLst>
              <p:tags r:id="rId7"/>
            </p:custDataLst>
          </p:nvPr>
        </p:nvSpPr>
        <p:spPr>
          <a:xfrm>
            <a:off x="4810551" y="4511141"/>
            <a:ext cx="1123220" cy="357505"/>
          </a:xfrm>
          <a:prstGeom prst="rect">
            <a:avLst/>
          </a:prstGeom>
          <a:noFill/>
        </p:spPr>
        <p:txBody>
          <a:bodyPr wrap="square" lIns="91391" tIns="45696" rIns="91391" bIns="45696" rtlCol="0" anchor="ctr">
            <a:spAutoFit/>
          </a:bodyPr>
          <a:lstStyle/>
          <a:p>
            <a:pPr lvl="0" algn="ctr" defTabSz="1219200">
              <a:buClrTx/>
              <a:buSzTx/>
              <a:buFontTx/>
            </a:pPr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汉仪书魂体简" panose="02010600000101010101" charset="-122"/>
                <a:ea typeface="汉仪书魂体简" panose="02010600000101010101" charset="-122"/>
                <a:sym typeface="+mn-ea"/>
              </a:rPr>
              <a:t>专业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汉仪书魂体简" panose="02010600000101010101" charset="-122"/>
              <a:ea typeface="汉仪书魂体简" panose="02010600000101010101" charset="-122"/>
              <a:sym typeface="+mn-ea"/>
            </a:endParaRPr>
          </a:p>
        </p:txBody>
      </p:sp>
      <p:sp>
        <p:nvSpPr>
          <p:cNvPr id="16" name="TextBox 34"/>
          <p:cNvSpPr txBox="1"/>
          <p:nvPr/>
        </p:nvSpPr>
        <p:spPr>
          <a:xfrm>
            <a:off x="6252572" y="3420061"/>
            <a:ext cx="1591227" cy="520700"/>
          </a:xfrm>
          <a:prstGeom prst="rect">
            <a:avLst/>
          </a:prstGeom>
          <a:noFill/>
        </p:spPr>
        <p:txBody>
          <a:bodyPr wrap="square" lIns="91391" tIns="45696" rIns="91391" bIns="45696" rtlCol="0" anchor="ctr">
            <a:spAutoFit/>
          </a:bodyPr>
          <a:lstStyle/>
          <a:p>
            <a:pPr algn="ctr" defTabSz="1219200"/>
            <a:r>
              <a:rPr lang="zh-CN" altLang="en-US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汉仪书魂体简" panose="02010600000101010101" charset="-122"/>
                <a:ea typeface="汉仪书魂体简" panose="02010600000101010101" charset="-122"/>
              </a:rPr>
              <a:t>详细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汉仪书魂体简" panose="02010600000101010101" charset="-122"/>
              <a:ea typeface="汉仪书魂体简" panose="0201060000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88070" y="2853055"/>
            <a:ext cx="2858770" cy="2398395"/>
          </a:xfrm>
          <a:prstGeom prst="rect">
            <a:avLst/>
          </a:prstGeom>
        </p:spPr>
        <p:txBody>
          <a:bodyPr wrap="square" lIns="91391" tIns="45696" rIns="91391" bIns="45696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通过在班级、年级内的小范围（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50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人左右）的中等周期内（约一个月）试用，得出以上评价关键词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标准粗黑" panose="02000503000000000000" charset="-122"/>
              <a:ea typeface="标准粗黑" panose="02000503000000000000" charset="-122"/>
              <a:cs typeface="标准粗黑" panose="02000503000000000000" charset="-122"/>
            </a:endParaRPr>
          </a:p>
        </p:txBody>
      </p:sp>
      <p:sp>
        <p:nvSpPr>
          <p:cNvPr id="18" name="Freeform 4"/>
          <p:cNvSpPr/>
          <p:nvPr>
            <p:custDataLst>
              <p:tags r:id="rId8"/>
            </p:custDataLst>
          </p:nvPr>
        </p:nvSpPr>
        <p:spPr bwMode="auto">
          <a:xfrm>
            <a:off x="2451461" y="2493049"/>
            <a:ext cx="2329073" cy="2329832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rgbClr val="165128"/>
          </a:solidFill>
          <a:ln w="3175" cap="flat" cmpd="sng" algn="ctr">
            <a:noFill/>
            <a:prstDash val="solid"/>
          </a:ln>
          <a:effectLst/>
        </p:spPr>
        <p:txBody>
          <a:bodyPr lIns="0" tIns="45696" rIns="0" bIns="45696" anchor="ctr"/>
          <a:lstStyle/>
          <a:p>
            <a:pPr marL="0" marR="0" lvl="0" indent="0" algn="ctr" defTabSz="913765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6"/>
          <p:cNvSpPr/>
          <p:nvPr>
            <p:custDataLst>
              <p:tags r:id="rId9"/>
            </p:custDataLst>
          </p:nvPr>
        </p:nvSpPr>
        <p:spPr bwMode="auto">
          <a:xfrm>
            <a:off x="4440408" y="3762904"/>
            <a:ext cx="1840939" cy="184154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C4C7CB"/>
          </a:solidFill>
          <a:ln w="3175" cap="flat" cmpd="sng" algn="ctr">
            <a:noFill/>
            <a:prstDash val="solid"/>
          </a:ln>
          <a:effectLst/>
        </p:spPr>
        <p:txBody>
          <a:bodyPr lIns="0" tIns="45696" rIns="0" bIns="45696" anchor="ctr"/>
          <a:lstStyle/>
          <a:p>
            <a:pPr marL="0" marR="0" lvl="0" indent="0" algn="ctr" defTabSz="913765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1445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8"/>
          <p:cNvSpPr/>
          <p:nvPr>
            <p:custDataLst>
              <p:tags r:id="rId10"/>
            </p:custDataLst>
          </p:nvPr>
        </p:nvSpPr>
        <p:spPr bwMode="auto">
          <a:xfrm>
            <a:off x="914123" y="3940916"/>
            <a:ext cx="2031876" cy="2031333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rgbClr val="C4C7CB"/>
          </a:solidFill>
          <a:ln w="3175" cap="flat" cmpd="sng" algn="ctr">
            <a:noFill/>
            <a:prstDash val="solid"/>
          </a:ln>
          <a:effectLst/>
        </p:spPr>
        <p:txBody>
          <a:bodyPr lIns="0" tIns="45696" rIns="0" bIns="45696" anchor="ctr"/>
          <a:lstStyle/>
          <a:p>
            <a:pPr marL="0" marR="0" lvl="0" indent="0" algn="ctr" defTabSz="913765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6"/>
          <p:cNvSpPr/>
          <p:nvPr/>
        </p:nvSpPr>
        <p:spPr bwMode="auto">
          <a:xfrm>
            <a:off x="5925025" y="2566421"/>
            <a:ext cx="2223752" cy="2224481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rgbClr val="165128"/>
          </a:solidFill>
          <a:ln w="3175" cap="flat" cmpd="sng" algn="ctr">
            <a:noFill/>
            <a:prstDash val="solid"/>
          </a:ln>
          <a:effectLst/>
        </p:spPr>
        <p:txBody>
          <a:bodyPr lIns="0" tIns="45696" rIns="0" bIns="45696" anchor="ctr"/>
          <a:lstStyle/>
          <a:p>
            <a:pPr marL="0" marR="0" lvl="0" indent="0" algn="ctr" defTabSz="913765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52797" y="1508787"/>
            <a:ext cx="3840401" cy="463551"/>
          </a:xfrm>
          <a:prstGeom prst="rect">
            <a:avLst/>
          </a:pr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lIns="91423" tIns="45712" rIns="91423" bIns="45712"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  <a:cs typeface="+mn-cs"/>
              </a:rPr>
              <a:t>用户体验关键词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60648"/>
            <a:ext cx="3723080" cy="1076325"/>
            <a:chOff x="0" y="260648"/>
            <a:chExt cx="3723080" cy="1076325"/>
          </a:xfrm>
        </p:grpSpPr>
        <p:sp>
          <p:nvSpPr>
            <p:cNvPr id="4" name="矩形 3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95400" y="260648"/>
              <a:ext cx="3027680" cy="1076325"/>
              <a:chOff x="623392" y="310880"/>
              <a:chExt cx="3027680" cy="107632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23392" y="310880"/>
                <a:ext cx="3027680" cy="1076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✴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用户体验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反馈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7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871639"/>
          </a:xfrm>
          <a:prstGeom prst="rect">
            <a:avLst/>
          </a:prstGeom>
        </p:spPr>
      </p:pic>
      <p:sp>
        <p:nvSpPr>
          <p:cNvPr id="4" name="标题 4"/>
          <p:cNvSpPr txBox="1"/>
          <p:nvPr/>
        </p:nvSpPr>
        <p:spPr>
          <a:xfrm>
            <a:off x="5238896" y="2263950"/>
            <a:ext cx="4962650" cy="119885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第五章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5" name="标题 4"/>
          <p:cNvSpPr txBox="1"/>
          <p:nvPr/>
        </p:nvSpPr>
        <p:spPr>
          <a:xfrm>
            <a:off x="5303912" y="3868338"/>
            <a:ext cx="6480720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理念及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价值总结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346908" y="3699991"/>
            <a:ext cx="3594498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60416" y="1674961"/>
            <a:ext cx="508342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t>05</a:t>
            </a: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32304" y="329276"/>
            <a:ext cx="3171328" cy="906710"/>
            <a:chOff x="4420044" y="1243652"/>
            <a:chExt cx="3986952" cy="113990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044" y="1243652"/>
              <a:ext cx="1144482" cy="113990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709" y="1371339"/>
              <a:ext cx="2167555" cy="59607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632298" y="1990404"/>
              <a:ext cx="2774698" cy="356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9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WUHAN UNIVERSITY</a:t>
              </a:r>
              <a:endParaRPr kumimoji="0" lang="zh-CN" altLang="en-US" sz="9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1384" y="5423005"/>
            <a:ext cx="2224567" cy="1127242"/>
            <a:chOff x="760416" y="5730758"/>
            <a:chExt cx="2224567" cy="112724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6" t="4127" r="50035" b="1"/>
            <a:stretch>
              <a:fillRect/>
            </a:stretch>
          </p:blipFill>
          <p:spPr>
            <a:xfrm>
              <a:off x="760416" y="5730758"/>
              <a:ext cx="1512168" cy="60716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9" t="4127" r="24617" b="1"/>
            <a:stretch>
              <a:fillRect/>
            </a:stretch>
          </p:blipFill>
          <p:spPr>
            <a:xfrm>
              <a:off x="1343472" y="6250837"/>
              <a:ext cx="1641511" cy="607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6000"/>
              </a:lnSpc>
            </a:pPr>
            <a:r>
              <a:rPr lang="en-US" altLang="zh-CN" sz="1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November 11th</a:t>
            </a:r>
            <a:endParaRPr lang="zh-CN" altLang="en-US" sz="1400" b="1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Group 6"/>
          <p:cNvGrpSpPr/>
          <p:nvPr/>
        </p:nvGrpSpPr>
        <p:grpSpPr>
          <a:xfrm>
            <a:off x="7125312" y="2983116"/>
            <a:ext cx="3485499" cy="644384"/>
            <a:chOff x="7125311" y="3386950"/>
            <a:chExt cx="3485499" cy="644384"/>
          </a:xfrm>
        </p:grpSpPr>
        <p:sp>
          <p:nvSpPr>
            <p:cNvPr id="16" name="Shape 533"/>
            <p:cNvSpPr/>
            <p:nvPr/>
          </p:nvSpPr>
          <p:spPr>
            <a:xfrm>
              <a:off x="7465374" y="3386950"/>
              <a:ext cx="3145436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  <p:sp>
          <p:nvSpPr>
            <p:cNvPr id="17" name="Shape 534"/>
            <p:cNvSpPr/>
            <p:nvPr/>
          </p:nvSpPr>
          <p:spPr>
            <a:xfrm>
              <a:off x="7125311" y="3386950"/>
              <a:ext cx="345204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340"/>
                  </a:lnTo>
                  <a:lnTo>
                    <a:pt x="0" y="13486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grpSp>
        <p:nvGrpSpPr>
          <p:cNvPr id="18" name="Group 10"/>
          <p:cNvGrpSpPr/>
          <p:nvPr/>
        </p:nvGrpSpPr>
        <p:grpSpPr>
          <a:xfrm>
            <a:off x="1545760" y="2983116"/>
            <a:ext cx="3493936" cy="644384"/>
            <a:chOff x="1545760" y="3386950"/>
            <a:chExt cx="3493936" cy="644384"/>
          </a:xfrm>
        </p:grpSpPr>
        <p:sp>
          <p:nvSpPr>
            <p:cNvPr id="19" name="Shape 536"/>
            <p:cNvSpPr/>
            <p:nvPr/>
          </p:nvSpPr>
          <p:spPr>
            <a:xfrm>
              <a:off x="4694491" y="3386950"/>
              <a:ext cx="345205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340"/>
                  </a:lnTo>
                  <a:lnTo>
                    <a:pt x="21600" y="13486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  <p:sp>
          <p:nvSpPr>
            <p:cNvPr id="20" name="Shape 537"/>
            <p:cNvSpPr/>
            <p:nvPr/>
          </p:nvSpPr>
          <p:spPr>
            <a:xfrm>
              <a:off x="1545760" y="3386950"/>
              <a:ext cx="3151081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grpSp>
        <p:nvGrpSpPr>
          <p:cNvPr id="21" name="Group 14"/>
          <p:cNvGrpSpPr/>
          <p:nvPr/>
        </p:nvGrpSpPr>
        <p:grpSpPr>
          <a:xfrm>
            <a:off x="6772656" y="1556792"/>
            <a:ext cx="3840113" cy="860072"/>
            <a:chOff x="6772654" y="2152648"/>
            <a:chExt cx="3840113" cy="860072"/>
          </a:xfrm>
        </p:grpSpPr>
        <p:sp>
          <p:nvSpPr>
            <p:cNvPr id="22" name="Shape 539"/>
            <p:cNvSpPr/>
            <p:nvPr/>
          </p:nvSpPr>
          <p:spPr>
            <a:xfrm>
              <a:off x="7289045" y="2152648"/>
              <a:ext cx="3323722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  <p:sp>
          <p:nvSpPr>
            <p:cNvPr id="23" name="Shape 540"/>
            <p:cNvSpPr/>
            <p:nvPr/>
          </p:nvSpPr>
          <p:spPr>
            <a:xfrm>
              <a:off x="6772654" y="2152648"/>
              <a:ext cx="516147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997"/>
                  </a:lnTo>
                  <a:lnTo>
                    <a:pt x="2792" y="21600"/>
                  </a:lnTo>
                  <a:lnTo>
                    <a:pt x="21600" y="16183"/>
                  </a:lnTo>
                  <a:cubicBezTo>
                    <a:pt x="21600" y="16183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grpSp>
        <p:nvGrpSpPr>
          <p:cNvPr id="24" name="Group 18"/>
          <p:cNvGrpSpPr/>
          <p:nvPr/>
        </p:nvGrpSpPr>
        <p:grpSpPr>
          <a:xfrm>
            <a:off x="1545761" y="1556792"/>
            <a:ext cx="3853815" cy="860072"/>
            <a:chOff x="1545760" y="2152648"/>
            <a:chExt cx="3853814" cy="860072"/>
          </a:xfrm>
        </p:grpSpPr>
        <p:sp>
          <p:nvSpPr>
            <p:cNvPr id="25" name="Shape 542"/>
            <p:cNvSpPr/>
            <p:nvPr/>
          </p:nvSpPr>
          <p:spPr>
            <a:xfrm>
              <a:off x="1545760" y="2152648"/>
              <a:ext cx="3344236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  <p:sp>
          <p:nvSpPr>
            <p:cNvPr id="26" name="Shape 543"/>
            <p:cNvSpPr/>
            <p:nvPr/>
          </p:nvSpPr>
          <p:spPr>
            <a:xfrm>
              <a:off x="4883415" y="2152648"/>
              <a:ext cx="516159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9997"/>
                  </a:lnTo>
                  <a:lnTo>
                    <a:pt x="18808" y="21600"/>
                  </a:lnTo>
                  <a:lnTo>
                    <a:pt x="0" y="16183"/>
                  </a:lnTo>
                  <a:cubicBezTo>
                    <a:pt x="0" y="1618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grpSp>
        <p:nvGrpSpPr>
          <p:cNvPr id="27" name="Group 21"/>
          <p:cNvGrpSpPr/>
          <p:nvPr/>
        </p:nvGrpSpPr>
        <p:grpSpPr>
          <a:xfrm>
            <a:off x="6760061" y="4250208"/>
            <a:ext cx="3869841" cy="860072"/>
            <a:chOff x="6760059" y="4457519"/>
            <a:chExt cx="3869841" cy="860072"/>
          </a:xfrm>
        </p:grpSpPr>
        <p:sp>
          <p:nvSpPr>
            <p:cNvPr id="28" name="Shape 545"/>
            <p:cNvSpPr/>
            <p:nvPr/>
          </p:nvSpPr>
          <p:spPr>
            <a:xfrm>
              <a:off x="7276450" y="4671632"/>
              <a:ext cx="3353450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  <p:sp>
          <p:nvSpPr>
            <p:cNvPr id="29" name="Shape 546"/>
            <p:cNvSpPr/>
            <p:nvPr/>
          </p:nvSpPr>
          <p:spPr>
            <a:xfrm>
              <a:off x="6760059" y="4457519"/>
              <a:ext cx="516158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603"/>
                  </a:lnTo>
                  <a:lnTo>
                    <a:pt x="2791" y="0"/>
                  </a:lnTo>
                  <a:lnTo>
                    <a:pt x="21600" y="5417"/>
                  </a:lnTo>
                  <a:cubicBezTo>
                    <a:pt x="21600" y="5417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grpSp>
        <p:nvGrpSpPr>
          <p:cNvPr id="30" name="Group 24"/>
          <p:cNvGrpSpPr/>
          <p:nvPr/>
        </p:nvGrpSpPr>
        <p:grpSpPr>
          <a:xfrm>
            <a:off x="1545760" y="4250208"/>
            <a:ext cx="3853808" cy="860072"/>
            <a:chOff x="1545760" y="4457519"/>
            <a:chExt cx="3853808" cy="860072"/>
          </a:xfrm>
        </p:grpSpPr>
        <p:sp>
          <p:nvSpPr>
            <p:cNvPr id="31" name="Shape 548"/>
            <p:cNvSpPr/>
            <p:nvPr/>
          </p:nvSpPr>
          <p:spPr>
            <a:xfrm>
              <a:off x="1545760" y="4671632"/>
              <a:ext cx="3336278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  <p:sp>
          <p:nvSpPr>
            <p:cNvPr id="32" name="Shape 549"/>
            <p:cNvSpPr/>
            <p:nvPr/>
          </p:nvSpPr>
          <p:spPr>
            <a:xfrm>
              <a:off x="4883415" y="4457519"/>
              <a:ext cx="516153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603"/>
                  </a:lnTo>
                  <a:lnTo>
                    <a:pt x="18808" y="0"/>
                  </a:lnTo>
                  <a:lnTo>
                    <a:pt x="0" y="5417"/>
                  </a:lnTo>
                  <a:cubicBezTo>
                    <a:pt x="0" y="5417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C4C7C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sp>
        <p:nvSpPr>
          <p:cNvPr id="33" name="Shape 558"/>
          <p:cNvSpPr/>
          <p:nvPr/>
        </p:nvSpPr>
        <p:spPr>
          <a:xfrm>
            <a:off x="1546537" y="1789629"/>
            <a:ext cx="197227" cy="186883"/>
          </a:xfrm>
          <a:prstGeom prst="rect">
            <a:avLst/>
          </a:pr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kumimoji="0" sz="33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ler Light"/>
              <a:sym typeface="Aller Light"/>
            </a:endParaRPr>
          </a:p>
        </p:txBody>
      </p:sp>
      <p:sp>
        <p:nvSpPr>
          <p:cNvPr id="34" name="Shape 562"/>
          <p:cNvSpPr/>
          <p:nvPr/>
        </p:nvSpPr>
        <p:spPr>
          <a:xfrm>
            <a:off x="1546537" y="3217834"/>
            <a:ext cx="197227" cy="186883"/>
          </a:xfrm>
          <a:prstGeom prst="rect">
            <a:avLst/>
          </a:pr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kumimoji="0" sz="33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ler Light"/>
              <a:sym typeface="Aller Light"/>
            </a:endParaRPr>
          </a:p>
        </p:txBody>
      </p:sp>
      <p:sp>
        <p:nvSpPr>
          <p:cNvPr id="35" name="Shape 566"/>
          <p:cNvSpPr/>
          <p:nvPr/>
        </p:nvSpPr>
        <p:spPr>
          <a:xfrm>
            <a:off x="1546537" y="4711633"/>
            <a:ext cx="197227" cy="186883"/>
          </a:xfrm>
          <a:prstGeom prst="rect">
            <a:avLst/>
          </a:pr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kumimoji="0" sz="33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ler Light"/>
              <a:sym typeface="Aller Light"/>
            </a:endParaRPr>
          </a:p>
        </p:txBody>
      </p:sp>
      <p:sp>
        <p:nvSpPr>
          <p:cNvPr id="36" name="Shape 568"/>
          <p:cNvSpPr/>
          <p:nvPr/>
        </p:nvSpPr>
        <p:spPr>
          <a:xfrm>
            <a:off x="10419301" y="1789629"/>
            <a:ext cx="197227" cy="186883"/>
          </a:xfrm>
          <a:prstGeom prst="rect">
            <a:avLst/>
          </a:pr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kumimoji="0" sz="33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ler Light"/>
              <a:sym typeface="Aller Light"/>
            </a:endParaRPr>
          </a:p>
        </p:txBody>
      </p:sp>
      <p:sp>
        <p:nvSpPr>
          <p:cNvPr id="37" name="Shape 572"/>
          <p:cNvSpPr/>
          <p:nvPr/>
        </p:nvSpPr>
        <p:spPr>
          <a:xfrm>
            <a:off x="10419301" y="3217834"/>
            <a:ext cx="197227" cy="186883"/>
          </a:xfrm>
          <a:prstGeom prst="rect">
            <a:avLst/>
          </a:pr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kumimoji="0" sz="33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ler Light"/>
              <a:sym typeface="Aller Light"/>
            </a:endParaRPr>
          </a:p>
        </p:txBody>
      </p:sp>
      <p:sp>
        <p:nvSpPr>
          <p:cNvPr id="38" name="Shape 576"/>
          <p:cNvSpPr/>
          <p:nvPr/>
        </p:nvSpPr>
        <p:spPr>
          <a:xfrm>
            <a:off x="10419301" y="4711633"/>
            <a:ext cx="197227" cy="186883"/>
          </a:xfrm>
          <a:prstGeom prst="rect">
            <a:avLst/>
          </a:prstGeom>
          <a:solidFill>
            <a:srgbClr val="165128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kumimoji="0" sz="3335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ler Light"/>
              <a:sym typeface="Aller Light"/>
            </a:endParaRPr>
          </a:p>
        </p:txBody>
      </p:sp>
      <p:sp>
        <p:nvSpPr>
          <p:cNvPr id="39" name="Text Placeholder 12"/>
          <p:cNvSpPr txBox="1"/>
          <p:nvPr/>
        </p:nvSpPr>
        <p:spPr>
          <a:xfrm>
            <a:off x="2000251" y="1666577"/>
            <a:ext cx="2612245" cy="38290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/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专业医疗保障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40" name="Text Placeholder 12"/>
          <p:cNvSpPr txBox="1"/>
          <p:nvPr/>
        </p:nvSpPr>
        <p:spPr>
          <a:xfrm>
            <a:off x="2000251" y="3161547"/>
            <a:ext cx="2612245" cy="38290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buClrTx/>
              <a:buSzTx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数据融合共享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41" name="Text Placeholder 12"/>
          <p:cNvSpPr txBox="1"/>
          <p:nvPr/>
        </p:nvSpPr>
        <p:spPr>
          <a:xfrm>
            <a:off x="2000250" y="4642188"/>
            <a:ext cx="2612245" cy="38290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buClrTx/>
              <a:buSzTx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个性精准服务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42" name="Text Placeholder 12"/>
          <p:cNvSpPr txBox="1"/>
          <p:nvPr/>
        </p:nvSpPr>
        <p:spPr>
          <a:xfrm>
            <a:off x="7546936" y="1738332"/>
            <a:ext cx="2612245" cy="38290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1219200">
              <a:buClrTx/>
              <a:buSzTx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安全隐私保护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43" name="Text Placeholder 12"/>
          <p:cNvSpPr txBox="1"/>
          <p:nvPr/>
        </p:nvSpPr>
        <p:spPr>
          <a:xfrm>
            <a:off x="7546936" y="3161547"/>
            <a:ext cx="2612245" cy="38290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1219200">
              <a:buClrTx/>
              <a:buSzTx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智能高效交互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44" name="Text Placeholder 12"/>
          <p:cNvSpPr txBox="1"/>
          <p:nvPr/>
        </p:nvSpPr>
        <p:spPr>
          <a:xfrm>
            <a:off x="7546935" y="4642188"/>
            <a:ext cx="2612245" cy="38290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1219200">
              <a:buClrTx/>
              <a:buSzTx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方正公文小标宋" panose="02000500000000000000" charset="-122"/>
                <a:ea typeface="方正公文小标宋" panose="02000500000000000000" charset="-122"/>
                <a:sym typeface="+mn-ea"/>
              </a:rPr>
              <a:t>持续扩展创新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方正公文小标宋" panose="02000500000000000000" charset="-122"/>
              <a:ea typeface="方正公文小标宋" panose="02000500000000000000" charset="-122"/>
              <a:sym typeface="+mn-ea"/>
            </a:endParaRPr>
          </a:p>
        </p:txBody>
      </p:sp>
      <p:sp>
        <p:nvSpPr>
          <p:cNvPr id="45" name="Text Placeholder 12"/>
          <p:cNvSpPr txBox="1"/>
          <p:nvPr/>
        </p:nvSpPr>
        <p:spPr>
          <a:xfrm>
            <a:off x="2000249" y="2380875"/>
            <a:ext cx="2367561" cy="16525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lnSpc>
                <a:spcPct val="150000"/>
              </a:lnSpc>
              <a:buClrTx/>
              <a:buSzTx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以权威医学知识与智能技术，为用户健康管理提供科学基础。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46" name="Text Placeholder 12"/>
          <p:cNvSpPr txBox="1"/>
          <p:nvPr/>
        </p:nvSpPr>
        <p:spPr>
          <a:xfrm>
            <a:off x="2000248" y="3811235"/>
            <a:ext cx="2367561" cy="16525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lnSpc>
                <a:spcPct val="150000"/>
              </a:lnSpc>
              <a:buClrTx/>
              <a:buSzTx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多源健康数据智能整合，实现全周期健康档案和动态分析。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47" name="Text Placeholder 12"/>
          <p:cNvSpPr txBox="1"/>
          <p:nvPr/>
        </p:nvSpPr>
        <p:spPr>
          <a:xfrm>
            <a:off x="2000248" y="5327978"/>
            <a:ext cx="2367561" cy="16525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lnSpc>
                <a:spcPct val="150000"/>
              </a:lnSpc>
              <a:buClrTx/>
              <a:buSzTx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精准匹配用户特征，自动推荐定制化健康建议与方案。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48" name="Text Placeholder 12"/>
          <p:cNvSpPr txBox="1"/>
          <p:nvPr/>
        </p:nvSpPr>
        <p:spPr>
          <a:xfrm>
            <a:off x="7920204" y="2385048"/>
            <a:ext cx="2243224" cy="16107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lnSpc>
                <a:spcPct val="150000"/>
              </a:lnSpc>
              <a:buClrTx/>
              <a:buSzTx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全方位数据加密及权限管控，保障用户敏感健康信息安全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49" name="Text Placeholder 12"/>
          <p:cNvSpPr txBox="1"/>
          <p:nvPr/>
        </p:nvSpPr>
        <p:spPr>
          <a:xfrm>
            <a:off x="7920355" y="3815715"/>
            <a:ext cx="2454275" cy="13652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lnSpc>
                <a:spcPct val="150000"/>
              </a:lnSpc>
              <a:buClrTx/>
              <a:buSzTx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支持多模态输入与对话式咨询，提升健康服务体验及效率。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50" name="Text Placeholder 12"/>
          <p:cNvSpPr txBox="1"/>
          <p:nvPr/>
        </p:nvSpPr>
        <p:spPr>
          <a:xfrm>
            <a:off x="7920355" y="5332095"/>
            <a:ext cx="2567940" cy="18224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1219200">
              <a:lnSpc>
                <a:spcPct val="150000"/>
              </a:lnSpc>
              <a:buClrTx/>
              <a:buSzTx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系统架构灵活开放，不断吸收新技术拓展更多健康应用场景。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755866" y="1997196"/>
            <a:ext cx="2663929" cy="2663928"/>
            <a:chOff x="3566899" y="1605909"/>
            <a:chExt cx="1997947" cy="1997946"/>
          </a:xfrm>
        </p:grpSpPr>
        <p:sp>
          <p:nvSpPr>
            <p:cNvPr id="52" name="Shape 551"/>
            <p:cNvSpPr/>
            <p:nvPr/>
          </p:nvSpPr>
          <p:spPr>
            <a:xfrm>
              <a:off x="3566899" y="1605909"/>
              <a:ext cx="1997947" cy="199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65128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4500"/>
                </a:spcBef>
                <a:spcAft>
                  <a:spcPts val="0"/>
                </a:spcAft>
                <a:buClrTx/>
                <a:buSzTx/>
                <a:buFontTx/>
                <a:buNone/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kumimoji="0" sz="3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699991" y="1747171"/>
              <a:ext cx="1728790" cy="1728790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defTabSz="1219200">
                <a:defRPr/>
              </a:pPr>
              <a:r>
                <a:rPr lang="en-US" sz="2665" b="1" kern="0" dirty="0">
                  <a:solidFill>
                    <a:srgbClr val="1651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sz="2665" b="1" kern="0" dirty="0">
                  <a:solidFill>
                    <a:srgbClr val="1651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iWHU</a:t>
              </a:r>
              <a:endParaRPr lang="en-US" sz="2665" b="1" kern="0" dirty="0">
                <a:solidFill>
                  <a:srgbClr val="16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1219200">
                <a:defRPr/>
              </a:pPr>
              <a:r>
                <a:rPr lang="zh-CN" altLang="en-US" sz="2665" b="1" kern="0" dirty="0">
                  <a:solidFill>
                    <a:srgbClr val="1651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理念</a:t>
              </a:r>
              <a:r>
                <a:rPr lang="zh-CN" altLang="en-US" sz="2665" b="1" kern="0" dirty="0">
                  <a:solidFill>
                    <a:srgbClr val="1651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2665" b="1" kern="0" dirty="0">
                <a:solidFill>
                  <a:srgbClr val="16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260648"/>
            <a:ext cx="3575720" cy="1076325"/>
            <a:chOff x="0" y="260648"/>
            <a:chExt cx="3575720" cy="1076325"/>
          </a:xfrm>
        </p:grpSpPr>
        <p:sp>
          <p:nvSpPr>
            <p:cNvPr id="6" name="矩形 5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95400" y="260648"/>
              <a:ext cx="2880320" cy="1076325"/>
              <a:chOff x="623392" y="310880"/>
              <a:chExt cx="2880320" cy="107632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23392" y="310880"/>
                <a:ext cx="2337435" cy="1076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>
                    <a:solidFill>
                      <a:srgbClr val="111111"/>
                    </a:solidFill>
                    <a:latin typeface="Arial" panose="020B0604020202020204"/>
                    <a:ea typeface="Arial" panose="020B0604020202020204"/>
                    <a:sym typeface="+mn-ea"/>
                  </a:rPr>
                  <a:t>☑</a:t>
                </a:r>
                <a:r>
                  <a:rPr lang="en-US" altLang="zh-CN" sz="3200" b="1">
                    <a:solidFill>
                      <a:srgbClr val="111111"/>
                    </a:solidFill>
                    <a:latin typeface="Arial" panose="020B0604020202020204"/>
                    <a:ea typeface="Arial" panose="020B0604020202020204"/>
                    <a:sym typeface="+mn-ea"/>
                  </a:rPr>
                  <a:t> </a:t>
                </a:r>
                <a:r>
                  <a:rPr lang="zh-CN" altLang="en-US" sz="3200" b="1">
                    <a:solidFill>
                      <a:srgbClr val="111111"/>
                    </a:solidFill>
                    <a:latin typeface="Arial" panose="020B0604020202020204"/>
                    <a:ea typeface="Arial" panose="020B0604020202020204"/>
                    <a:sym typeface="+mn-ea"/>
                  </a:rPr>
                  <a:t>理念总结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0" name="Freeform 5"/>
          <p:cNvSpPr/>
          <p:nvPr>
            <p:custDataLst>
              <p:tags r:id="rId5"/>
            </p:custDataLst>
          </p:nvPr>
        </p:nvSpPr>
        <p:spPr bwMode="auto">
          <a:xfrm>
            <a:off x="9702598" y="3038675"/>
            <a:ext cx="499685" cy="1039972"/>
          </a:xfrm>
          <a:custGeom>
            <a:avLst/>
            <a:gdLst>
              <a:gd name="T0" fmla="*/ 280 w 280"/>
              <a:gd name="T1" fmla="*/ 278 h 862"/>
              <a:gd name="T2" fmla="*/ 280 w 280"/>
              <a:gd name="T3" fmla="*/ 862 h 862"/>
              <a:gd name="T4" fmla="*/ 0 w 280"/>
              <a:gd name="T5" fmla="*/ 582 h 862"/>
              <a:gd name="T6" fmla="*/ 0 w 280"/>
              <a:gd name="T7" fmla="*/ 0 h 862"/>
              <a:gd name="T8" fmla="*/ 3 w 280"/>
              <a:gd name="T9" fmla="*/ 0 h 862"/>
              <a:gd name="T10" fmla="*/ 280 w 280"/>
              <a:gd name="T11" fmla="*/ 278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862">
                <a:moveTo>
                  <a:pt x="280" y="278"/>
                </a:moveTo>
                <a:lnTo>
                  <a:pt x="280" y="862"/>
                </a:lnTo>
                <a:lnTo>
                  <a:pt x="0" y="582"/>
                </a:lnTo>
                <a:lnTo>
                  <a:pt x="0" y="0"/>
                </a:lnTo>
                <a:lnTo>
                  <a:pt x="3" y="0"/>
                </a:lnTo>
                <a:lnTo>
                  <a:pt x="280" y="278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1" name="Freeform 8"/>
          <p:cNvSpPr/>
          <p:nvPr>
            <p:custDataLst>
              <p:tags r:id="rId6"/>
            </p:custDataLst>
          </p:nvPr>
        </p:nvSpPr>
        <p:spPr bwMode="auto">
          <a:xfrm>
            <a:off x="8171418" y="3038675"/>
            <a:ext cx="501471" cy="1354859"/>
          </a:xfrm>
          <a:custGeom>
            <a:avLst/>
            <a:gdLst>
              <a:gd name="T0" fmla="*/ 281 w 281"/>
              <a:gd name="T1" fmla="*/ 278 h 1123"/>
              <a:gd name="T2" fmla="*/ 281 w 281"/>
              <a:gd name="T3" fmla="*/ 1123 h 1123"/>
              <a:gd name="T4" fmla="*/ 0 w 281"/>
              <a:gd name="T5" fmla="*/ 842 h 1123"/>
              <a:gd name="T6" fmla="*/ 0 w 281"/>
              <a:gd name="T7" fmla="*/ 0 h 1123"/>
              <a:gd name="T8" fmla="*/ 279 w 281"/>
              <a:gd name="T9" fmla="*/ 278 h 1123"/>
              <a:gd name="T10" fmla="*/ 281 w 281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1123">
                <a:moveTo>
                  <a:pt x="281" y="278"/>
                </a:moveTo>
                <a:lnTo>
                  <a:pt x="281" y="1123"/>
                </a:lnTo>
                <a:lnTo>
                  <a:pt x="0" y="842"/>
                </a:lnTo>
                <a:lnTo>
                  <a:pt x="0" y="0"/>
                </a:lnTo>
                <a:lnTo>
                  <a:pt x="279" y="278"/>
                </a:lnTo>
                <a:lnTo>
                  <a:pt x="281" y="278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2" name="Freeform 10"/>
          <p:cNvSpPr/>
          <p:nvPr>
            <p:custDataLst>
              <p:tags r:id="rId7"/>
            </p:custDataLst>
          </p:nvPr>
        </p:nvSpPr>
        <p:spPr bwMode="auto">
          <a:xfrm>
            <a:off x="6642022" y="3038675"/>
            <a:ext cx="501471" cy="1354859"/>
          </a:xfrm>
          <a:custGeom>
            <a:avLst/>
            <a:gdLst>
              <a:gd name="T0" fmla="*/ 281 w 281"/>
              <a:gd name="T1" fmla="*/ 278 h 1123"/>
              <a:gd name="T2" fmla="*/ 281 w 281"/>
              <a:gd name="T3" fmla="*/ 1123 h 1123"/>
              <a:gd name="T4" fmla="*/ 0 w 281"/>
              <a:gd name="T5" fmla="*/ 842 h 1123"/>
              <a:gd name="T6" fmla="*/ 0 w 281"/>
              <a:gd name="T7" fmla="*/ 0 h 1123"/>
              <a:gd name="T8" fmla="*/ 278 w 281"/>
              <a:gd name="T9" fmla="*/ 278 h 1123"/>
              <a:gd name="T10" fmla="*/ 281 w 281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1123">
                <a:moveTo>
                  <a:pt x="281" y="278"/>
                </a:moveTo>
                <a:lnTo>
                  <a:pt x="281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1" y="278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3" name="Freeform 12"/>
          <p:cNvSpPr/>
          <p:nvPr>
            <p:custDataLst>
              <p:tags r:id="rId8"/>
            </p:custDataLst>
          </p:nvPr>
        </p:nvSpPr>
        <p:spPr bwMode="auto">
          <a:xfrm>
            <a:off x="5112626" y="3038675"/>
            <a:ext cx="499685" cy="1354859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4" name="Freeform 14"/>
          <p:cNvSpPr/>
          <p:nvPr>
            <p:custDataLst>
              <p:tags r:id="rId9"/>
            </p:custDataLst>
          </p:nvPr>
        </p:nvSpPr>
        <p:spPr bwMode="auto">
          <a:xfrm>
            <a:off x="3583230" y="3038675"/>
            <a:ext cx="499685" cy="1354859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5" name="Freeform 16"/>
          <p:cNvSpPr/>
          <p:nvPr>
            <p:custDataLst>
              <p:tags r:id="rId10"/>
            </p:custDataLst>
          </p:nvPr>
        </p:nvSpPr>
        <p:spPr bwMode="auto">
          <a:xfrm>
            <a:off x="2053834" y="3038675"/>
            <a:ext cx="499685" cy="1354859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Freeform 17"/>
          <p:cNvSpPr/>
          <p:nvPr>
            <p:custDataLst>
              <p:tags r:id="rId11"/>
            </p:custDataLst>
          </p:nvPr>
        </p:nvSpPr>
        <p:spPr bwMode="auto">
          <a:xfrm>
            <a:off x="10202284" y="3213612"/>
            <a:ext cx="1101093" cy="1024288"/>
          </a:xfrm>
          <a:custGeom>
            <a:avLst/>
            <a:gdLst>
              <a:gd name="T0" fmla="*/ 210 w 617"/>
              <a:gd name="T1" fmla="*/ 849 h 849"/>
              <a:gd name="T2" fmla="*/ 210 w 617"/>
              <a:gd name="T3" fmla="*/ 717 h 849"/>
              <a:gd name="T4" fmla="*/ 0 w 617"/>
              <a:gd name="T5" fmla="*/ 717 h 849"/>
              <a:gd name="T6" fmla="*/ 0 w 617"/>
              <a:gd name="T7" fmla="*/ 133 h 849"/>
              <a:gd name="T8" fmla="*/ 210 w 617"/>
              <a:gd name="T9" fmla="*/ 133 h 849"/>
              <a:gd name="T10" fmla="*/ 210 w 617"/>
              <a:gd name="T11" fmla="*/ 0 h 849"/>
              <a:gd name="T12" fmla="*/ 617 w 617"/>
              <a:gd name="T13" fmla="*/ 424 h 849"/>
              <a:gd name="T14" fmla="*/ 210 w 617"/>
              <a:gd name="T15" fmla="*/ 849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17" h="849">
                <a:moveTo>
                  <a:pt x="210" y="849"/>
                </a:moveTo>
                <a:lnTo>
                  <a:pt x="210" y="717"/>
                </a:lnTo>
                <a:lnTo>
                  <a:pt x="0" y="717"/>
                </a:lnTo>
                <a:lnTo>
                  <a:pt x="0" y="133"/>
                </a:lnTo>
                <a:lnTo>
                  <a:pt x="210" y="133"/>
                </a:lnTo>
                <a:lnTo>
                  <a:pt x="210" y="0"/>
                </a:lnTo>
                <a:lnTo>
                  <a:pt x="617" y="424"/>
                </a:lnTo>
                <a:lnTo>
                  <a:pt x="210" y="849"/>
                </a:lnTo>
                <a:close/>
              </a:path>
            </a:pathLst>
          </a:custGeom>
          <a:solidFill>
            <a:srgbClr val="16512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67" name="组合 66"/>
          <p:cNvGrpSpPr/>
          <p:nvPr>
            <p:custDataLst>
              <p:tags r:id="rId12"/>
            </p:custDataLst>
          </p:nvPr>
        </p:nvGrpSpPr>
        <p:grpSpPr>
          <a:xfrm>
            <a:off x="911425" y="3038676"/>
            <a:ext cx="1279553" cy="1350033"/>
            <a:chOff x="882491" y="2261909"/>
            <a:chExt cx="959665" cy="1012525"/>
          </a:xfrm>
        </p:grpSpPr>
        <p:sp>
          <p:nvSpPr>
            <p:cNvPr id="68" name="Freeform 15"/>
            <p:cNvSpPr/>
            <p:nvPr userDrawn="1">
              <p:custDataLst>
                <p:tags r:id="rId13"/>
              </p:custDataLst>
            </p:nvPr>
          </p:nvSpPr>
          <p:spPr bwMode="auto">
            <a:xfrm>
              <a:off x="967016" y="2261909"/>
              <a:ext cx="772282" cy="1012525"/>
            </a:xfrm>
            <a:custGeom>
              <a:avLst/>
              <a:gdLst>
                <a:gd name="T0" fmla="*/ 577 w 577"/>
                <a:gd name="T1" fmla="*/ 0 h 1119"/>
                <a:gd name="T2" fmla="*/ 577 w 577"/>
                <a:gd name="T3" fmla="*/ 1119 h 1119"/>
                <a:gd name="T4" fmla="*/ 288 w 577"/>
                <a:gd name="T5" fmla="*/ 840 h 1119"/>
                <a:gd name="T6" fmla="*/ 0 w 577"/>
                <a:gd name="T7" fmla="*/ 1118 h 1119"/>
                <a:gd name="T8" fmla="*/ 0 w 577"/>
                <a:gd name="T9" fmla="*/ 0 h 1119"/>
                <a:gd name="T10" fmla="*/ 577 w 577"/>
                <a:gd name="T1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7" h="1119">
                  <a:moveTo>
                    <a:pt x="577" y="0"/>
                  </a:moveTo>
                  <a:lnTo>
                    <a:pt x="577" y="1119"/>
                  </a:lnTo>
                  <a:lnTo>
                    <a:pt x="288" y="840"/>
                  </a:lnTo>
                  <a:lnTo>
                    <a:pt x="0" y="1118"/>
                  </a:lnTo>
                  <a:lnTo>
                    <a:pt x="0" y="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165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9" name="Text Placeholder 59"/>
            <p:cNvSpPr txBox="1"/>
            <p:nvPr>
              <p:custDataLst>
                <p:tags r:id="rId14"/>
              </p:custDataLst>
            </p:nvPr>
          </p:nvSpPr>
          <p:spPr>
            <a:xfrm>
              <a:off x="882491" y="2329594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+mn-cs"/>
                </a:rPr>
                <a:t>个人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endParaRPr>
            </a:p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+mn-cs"/>
                </a:rPr>
                <a:t>健康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endParaRPr>
            </a:p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+mn-cs"/>
                </a:rPr>
                <a:t>抓手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cs"/>
              </a:endParaRPr>
            </a:p>
          </p:txBody>
        </p:sp>
      </p:grpSp>
      <p:grpSp>
        <p:nvGrpSpPr>
          <p:cNvPr id="70" name="组合 69"/>
          <p:cNvGrpSpPr/>
          <p:nvPr>
            <p:custDataLst>
              <p:tags r:id="rId15"/>
            </p:custDataLst>
          </p:nvPr>
        </p:nvGrpSpPr>
        <p:grpSpPr>
          <a:xfrm>
            <a:off x="2440821" y="3038675"/>
            <a:ext cx="1279553" cy="1354859"/>
            <a:chOff x="2029538" y="2261909"/>
            <a:chExt cx="959665" cy="1016144"/>
          </a:xfrm>
        </p:grpSpPr>
        <p:sp>
          <p:nvSpPr>
            <p:cNvPr id="71" name="Rectangle 13"/>
            <p:cNvSpPr>
              <a:spLocks noChangeArrowheads="1"/>
            </p:cNvSpPr>
            <p:nvPr userDrawn="1">
              <p:custDataLst>
                <p:tags r:id="rId16"/>
              </p:custDataLst>
            </p:nvPr>
          </p:nvSpPr>
          <p:spPr bwMode="auto">
            <a:xfrm>
              <a:off x="2114063" y="2261909"/>
              <a:ext cx="772282" cy="1016144"/>
            </a:xfrm>
            <a:prstGeom prst="rect">
              <a:avLst/>
            </a:prstGeom>
            <a:solidFill>
              <a:srgbClr val="165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Text Placeholder 59"/>
            <p:cNvSpPr txBox="1"/>
            <p:nvPr>
              <p:custDataLst>
                <p:tags r:id="rId17"/>
              </p:custDataLst>
            </p:nvPr>
          </p:nvSpPr>
          <p:spPr>
            <a:xfrm>
              <a:off x="2029538" y="2329594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家庭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健康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纽带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</p:txBody>
        </p:sp>
      </p:grpSp>
      <p:grpSp>
        <p:nvGrpSpPr>
          <p:cNvPr id="73" name="组合 72"/>
          <p:cNvGrpSpPr/>
          <p:nvPr>
            <p:custDataLst>
              <p:tags r:id="rId18"/>
            </p:custDataLst>
          </p:nvPr>
        </p:nvGrpSpPr>
        <p:grpSpPr>
          <a:xfrm>
            <a:off x="3970217" y="3038675"/>
            <a:ext cx="1279553" cy="1354859"/>
            <a:chOff x="3176585" y="2261909"/>
            <a:chExt cx="959665" cy="1016144"/>
          </a:xfrm>
        </p:grpSpPr>
        <p:sp>
          <p:nvSpPr>
            <p:cNvPr id="74" name="Rectangle 11"/>
            <p:cNvSpPr>
              <a:spLocks noChangeArrowheads="1"/>
            </p:cNvSpPr>
            <p:nvPr userDrawn="1">
              <p:custDataLst>
                <p:tags r:id="rId19"/>
              </p:custDataLst>
            </p:nvPr>
          </p:nvSpPr>
          <p:spPr bwMode="auto">
            <a:xfrm>
              <a:off x="3261110" y="2261909"/>
              <a:ext cx="772282" cy="1016144"/>
            </a:xfrm>
            <a:prstGeom prst="rect">
              <a:avLst/>
            </a:prstGeom>
            <a:solidFill>
              <a:srgbClr val="165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5" name="Text Placeholder 59"/>
            <p:cNvSpPr txBox="1"/>
            <p:nvPr>
              <p:custDataLst>
                <p:tags r:id="rId20"/>
              </p:custDataLst>
            </p:nvPr>
          </p:nvSpPr>
          <p:spPr>
            <a:xfrm>
              <a:off x="3176585" y="2329594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医疗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提效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助手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</p:txBody>
        </p:sp>
      </p:grpSp>
      <p:grpSp>
        <p:nvGrpSpPr>
          <p:cNvPr id="76" name="组合 75"/>
          <p:cNvGrpSpPr/>
          <p:nvPr>
            <p:custDataLst>
              <p:tags r:id="rId21"/>
            </p:custDataLst>
          </p:nvPr>
        </p:nvGrpSpPr>
        <p:grpSpPr>
          <a:xfrm>
            <a:off x="5499613" y="3038675"/>
            <a:ext cx="1279553" cy="1354859"/>
            <a:chOff x="4323632" y="2261909"/>
            <a:chExt cx="959665" cy="1016144"/>
          </a:xfrm>
        </p:grpSpPr>
        <p:sp>
          <p:nvSpPr>
            <p:cNvPr id="77" name="Rectangle 9"/>
            <p:cNvSpPr>
              <a:spLocks noChangeArrowheads="1"/>
            </p:cNvSpPr>
            <p:nvPr userDrawn="1">
              <p:custDataLst>
                <p:tags r:id="rId22"/>
              </p:custDataLst>
            </p:nvPr>
          </p:nvSpPr>
          <p:spPr bwMode="auto">
            <a:xfrm>
              <a:off x="4408157" y="2261909"/>
              <a:ext cx="772282" cy="1016144"/>
            </a:xfrm>
            <a:prstGeom prst="rect">
              <a:avLst/>
            </a:prstGeom>
            <a:solidFill>
              <a:srgbClr val="165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Text Placeholder 59"/>
            <p:cNvSpPr txBox="1"/>
            <p:nvPr>
              <p:custDataLst>
                <p:tags r:id="rId23"/>
              </p:custDataLst>
            </p:nvPr>
          </p:nvSpPr>
          <p:spPr>
            <a:xfrm>
              <a:off x="4323632" y="2329594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社会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健康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基石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</p:txBody>
        </p:sp>
      </p:grpSp>
      <p:grpSp>
        <p:nvGrpSpPr>
          <p:cNvPr id="79" name="组合 78"/>
          <p:cNvGrpSpPr/>
          <p:nvPr>
            <p:custDataLst>
              <p:tags r:id="rId24"/>
            </p:custDataLst>
          </p:nvPr>
        </p:nvGrpSpPr>
        <p:grpSpPr>
          <a:xfrm>
            <a:off x="7025646" y="3038675"/>
            <a:ext cx="1279553" cy="1354859"/>
            <a:chOff x="5468157" y="2261909"/>
            <a:chExt cx="959665" cy="1016144"/>
          </a:xfrm>
        </p:grpSpPr>
        <p:sp>
          <p:nvSpPr>
            <p:cNvPr id="80" name="Rectangle 7"/>
            <p:cNvSpPr>
              <a:spLocks noChangeArrowheads="1"/>
            </p:cNvSpPr>
            <p:nvPr userDrawn="1">
              <p:custDataLst>
                <p:tags r:id="rId25"/>
              </p:custDataLst>
            </p:nvPr>
          </p:nvSpPr>
          <p:spPr bwMode="auto">
            <a:xfrm>
              <a:off x="5556542" y="2261909"/>
              <a:ext cx="770944" cy="1016144"/>
            </a:xfrm>
            <a:prstGeom prst="rect">
              <a:avLst/>
            </a:prstGeom>
            <a:solidFill>
              <a:srgbClr val="165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1" name="Text Placeholder 59"/>
            <p:cNvSpPr txBox="1"/>
            <p:nvPr>
              <p:custDataLst>
                <p:tags r:id="rId26"/>
              </p:custDataLst>
            </p:nvPr>
          </p:nvSpPr>
          <p:spPr>
            <a:xfrm>
              <a:off x="5468157" y="2329594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健康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中国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助力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</p:txBody>
        </p:sp>
      </p:grpSp>
      <p:grpSp>
        <p:nvGrpSpPr>
          <p:cNvPr id="82" name="组合 81"/>
          <p:cNvGrpSpPr/>
          <p:nvPr>
            <p:custDataLst>
              <p:tags r:id="rId27"/>
            </p:custDataLst>
          </p:nvPr>
        </p:nvGrpSpPr>
        <p:grpSpPr>
          <a:xfrm>
            <a:off x="8560189" y="3038675"/>
            <a:ext cx="1279553" cy="1354859"/>
            <a:chOff x="6619064" y="2261909"/>
            <a:chExt cx="959665" cy="1016144"/>
          </a:xfrm>
        </p:grpSpPr>
        <p:sp>
          <p:nvSpPr>
            <p:cNvPr id="83" name="Rectangle 6"/>
            <p:cNvSpPr>
              <a:spLocks noChangeArrowheads="1"/>
            </p:cNvSpPr>
            <p:nvPr userDrawn="1">
              <p:custDataLst>
                <p:tags r:id="rId28"/>
              </p:custDataLst>
            </p:nvPr>
          </p:nvSpPr>
          <p:spPr bwMode="auto">
            <a:xfrm>
              <a:off x="6703589" y="2261909"/>
              <a:ext cx="772282" cy="1016144"/>
            </a:xfrm>
            <a:prstGeom prst="rect">
              <a:avLst/>
            </a:prstGeom>
            <a:solidFill>
              <a:srgbClr val="165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4" name="Text Placeholder 59"/>
            <p:cNvSpPr txBox="1"/>
            <p:nvPr>
              <p:custDataLst>
                <p:tags r:id="rId29"/>
              </p:custDataLst>
            </p:nvPr>
          </p:nvSpPr>
          <p:spPr>
            <a:xfrm>
              <a:off x="6619064" y="2329594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经济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增长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  <a:p>
              <a:pPr lvl="0" algn="ctr" defTabSz="1219200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节</a:t>
              </a:r>
              <a:r>
                <a:rPr lang="zh-CN" altLang="en-US" sz="1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sym typeface="+mn-ea"/>
                </a:rPr>
                <a:t>点</a:t>
              </a:r>
              <a:endPara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endParaRPr>
            </a:p>
          </p:txBody>
        </p:sp>
      </p:grpSp>
      <p:sp>
        <p:nvSpPr>
          <p:cNvPr id="85" name="Text Placeholder 59"/>
          <p:cNvSpPr txBox="1"/>
          <p:nvPr>
            <p:custDataLst>
              <p:tags r:id="rId30"/>
            </p:custDataLst>
          </p:nvPr>
        </p:nvSpPr>
        <p:spPr>
          <a:xfrm>
            <a:off x="2553520" y="4727944"/>
            <a:ext cx="2559105" cy="12481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512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联结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6512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algn="l" defTabSz="1219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标准粗黑" panose="02000503000000000000" charset="-122"/>
                <a:ea typeface="标准粗黑" panose="02000503000000000000" charset="-122"/>
                <a:cs typeface="+mn-cs"/>
              </a:rPr>
              <a:t>支持家庭健康档案共享，子女可远程关注长辈数据，实现家人健康联动守护。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标准粗黑" panose="02000503000000000000" charset="-122"/>
              <a:ea typeface="标准粗黑" panose="02000503000000000000" charset="-122"/>
              <a:cs typeface="+mn-cs"/>
            </a:endParaRPr>
          </a:p>
        </p:txBody>
      </p:sp>
      <p:cxnSp>
        <p:nvCxnSpPr>
          <p:cNvPr id="86" name="Straight Connector 54"/>
          <p:cNvCxnSpPr/>
          <p:nvPr>
            <p:custDataLst>
              <p:tags r:id="rId31"/>
            </p:custDataLst>
          </p:nvPr>
        </p:nvCxnSpPr>
        <p:spPr>
          <a:xfrm>
            <a:off x="2553520" y="4386395"/>
            <a:ext cx="0" cy="146566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87" name="Text Placeholder 59"/>
          <p:cNvSpPr txBox="1"/>
          <p:nvPr>
            <p:custDataLst>
              <p:tags r:id="rId32"/>
            </p:custDataLst>
          </p:nvPr>
        </p:nvSpPr>
        <p:spPr>
          <a:xfrm>
            <a:off x="5611554" y="4727944"/>
            <a:ext cx="2559105" cy="12481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512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共享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6512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algn="l" defTabSz="1219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标准粗黑" panose="02000503000000000000" charset="-122"/>
                <a:ea typeface="标准粗黑" panose="02000503000000000000" charset="-122"/>
                <a:cs typeface="+mn-cs"/>
              </a:rPr>
              <a:t>普及科学健康知识，降低疾病发生风险，筑牢全民公共健康防护屏障。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标准粗黑" panose="02000503000000000000" charset="-122"/>
              <a:ea typeface="标准粗黑" panose="02000503000000000000" charset="-122"/>
              <a:cs typeface="+mn-cs"/>
            </a:endParaRPr>
          </a:p>
        </p:txBody>
      </p:sp>
      <p:cxnSp>
        <p:nvCxnSpPr>
          <p:cNvPr id="88" name="Straight Connector 56"/>
          <p:cNvCxnSpPr/>
          <p:nvPr>
            <p:custDataLst>
              <p:tags r:id="rId33"/>
            </p:custDataLst>
          </p:nvPr>
        </p:nvCxnSpPr>
        <p:spPr>
          <a:xfrm>
            <a:off x="5611555" y="4386395"/>
            <a:ext cx="0" cy="146566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89" name="Text Placeholder 59"/>
          <p:cNvSpPr txBox="1"/>
          <p:nvPr>
            <p:custDataLst>
              <p:tags r:id="rId34"/>
            </p:custDataLst>
          </p:nvPr>
        </p:nvSpPr>
        <p:spPr>
          <a:xfrm>
            <a:off x="8672888" y="4727944"/>
            <a:ext cx="2559105" cy="12481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512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普惠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6512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algn="l" defTabSz="1219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标准粗黑" panose="02000503000000000000" charset="-122"/>
                <a:ea typeface="标准粗黑" panose="02000503000000000000" charset="-122"/>
                <a:cs typeface="+mn-cs"/>
              </a:rPr>
              <a:t>降低个人医疗支出，催生健康服务新业态，推动数字健康产业规模增长。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标准粗黑" panose="02000503000000000000" charset="-122"/>
              <a:ea typeface="标准粗黑" panose="02000503000000000000" charset="-122"/>
              <a:cs typeface="+mn-cs"/>
            </a:endParaRPr>
          </a:p>
        </p:txBody>
      </p:sp>
      <p:cxnSp>
        <p:nvCxnSpPr>
          <p:cNvPr id="90" name="Straight Connector 58"/>
          <p:cNvCxnSpPr/>
          <p:nvPr>
            <p:custDataLst>
              <p:tags r:id="rId35"/>
            </p:custDataLst>
          </p:nvPr>
        </p:nvCxnSpPr>
        <p:spPr>
          <a:xfrm>
            <a:off x="8672888" y="4386395"/>
            <a:ext cx="0" cy="146566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sp>
        <p:nvSpPr>
          <p:cNvPr id="91" name="Text Placeholder 59"/>
          <p:cNvSpPr txBox="1"/>
          <p:nvPr>
            <p:custDataLst>
              <p:tags r:id="rId36"/>
            </p:custDataLst>
          </p:nvPr>
        </p:nvSpPr>
        <p:spPr>
          <a:xfrm>
            <a:off x="1024124" y="1484784"/>
            <a:ext cx="2559105" cy="12481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512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便携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6512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1219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标准粗黑" panose="02000503000000000000" charset="-122"/>
                <a:ea typeface="标准粗黑" panose="02000503000000000000" charset="-122"/>
                <a:cs typeface="+mn-cs"/>
              </a:rPr>
              <a:t>整合多源健康数据，生成个性化报告与建议，助力用户自主监测、掌控自身健康状况。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标准粗黑" panose="02000503000000000000" charset="-122"/>
              <a:ea typeface="标准粗黑" panose="02000503000000000000" charset="-122"/>
              <a:cs typeface="+mn-cs"/>
            </a:endParaRPr>
          </a:p>
        </p:txBody>
      </p:sp>
      <p:sp>
        <p:nvSpPr>
          <p:cNvPr id="92" name="Text Placeholder 59"/>
          <p:cNvSpPr txBox="1"/>
          <p:nvPr>
            <p:custDataLst>
              <p:tags r:id="rId37"/>
            </p:custDataLst>
          </p:nvPr>
        </p:nvSpPr>
        <p:spPr>
          <a:xfrm>
            <a:off x="4082158" y="1484784"/>
            <a:ext cx="2559105" cy="12481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512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高效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6512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algn="l" defTabSz="1219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标准粗黑" panose="02000503000000000000" charset="-122"/>
                <a:ea typeface="标准粗黑" panose="02000503000000000000" charset="-122"/>
                <a:cs typeface="+mn-cs"/>
              </a:rPr>
              <a:t>为医院提供数据支撑，优化资源配置、缩短诊疗流程，缓解医疗服务压力。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标准粗黑" panose="02000503000000000000" charset="-122"/>
              <a:ea typeface="标准粗黑" panose="02000503000000000000" charset="-122"/>
              <a:cs typeface="+mn-cs"/>
            </a:endParaRPr>
          </a:p>
        </p:txBody>
      </p:sp>
      <p:sp>
        <p:nvSpPr>
          <p:cNvPr id="93" name="Text Placeholder 59"/>
          <p:cNvSpPr txBox="1"/>
          <p:nvPr>
            <p:custDataLst>
              <p:tags r:id="rId38"/>
            </p:custDataLst>
          </p:nvPr>
        </p:nvSpPr>
        <p:spPr>
          <a:xfrm>
            <a:off x="7143492" y="1484784"/>
            <a:ext cx="2559105" cy="12481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6512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战略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6512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algn="l" defTabSz="1219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标准粗黑" panose="02000503000000000000" charset="-122"/>
                <a:ea typeface="标准粗黑" panose="02000503000000000000" charset="-122"/>
                <a:cs typeface="+mn-cs"/>
              </a:rPr>
              <a:t>支撑慢病管理与群体健康分析，为公共健康决策提供数据依据，践行国家战略。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标准粗黑" panose="02000503000000000000" charset="-122"/>
              <a:ea typeface="标准粗黑" panose="02000503000000000000" charset="-122"/>
              <a:cs typeface="+mn-cs"/>
            </a:endParaRPr>
          </a:p>
        </p:txBody>
      </p:sp>
      <p:cxnSp>
        <p:nvCxnSpPr>
          <p:cNvPr id="94" name="Straight Connector 62"/>
          <p:cNvCxnSpPr/>
          <p:nvPr>
            <p:custDataLst>
              <p:tags r:id="rId39"/>
            </p:custDataLst>
          </p:nvPr>
        </p:nvCxnSpPr>
        <p:spPr>
          <a:xfrm>
            <a:off x="1034668" y="1580795"/>
            <a:ext cx="0" cy="146566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5" name="Straight Connector 63"/>
          <p:cNvCxnSpPr/>
          <p:nvPr>
            <p:custDataLst>
              <p:tags r:id="rId40"/>
            </p:custDataLst>
          </p:nvPr>
        </p:nvCxnSpPr>
        <p:spPr>
          <a:xfrm>
            <a:off x="4092268" y="1580795"/>
            <a:ext cx="0" cy="146566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cxnSp>
        <p:nvCxnSpPr>
          <p:cNvPr id="96" name="Straight Connector 64"/>
          <p:cNvCxnSpPr/>
          <p:nvPr>
            <p:custDataLst>
              <p:tags r:id="rId41"/>
            </p:custDataLst>
          </p:nvPr>
        </p:nvCxnSpPr>
        <p:spPr>
          <a:xfrm>
            <a:off x="7147900" y="1580795"/>
            <a:ext cx="0" cy="146566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</p:cxnSp>
      <p:grpSp>
        <p:nvGrpSpPr>
          <p:cNvPr id="4" name="组合 3"/>
          <p:cNvGrpSpPr/>
          <p:nvPr/>
        </p:nvGrpSpPr>
        <p:grpSpPr>
          <a:xfrm>
            <a:off x="0" y="260648"/>
            <a:ext cx="3575720" cy="1076325"/>
            <a:chOff x="0" y="260648"/>
            <a:chExt cx="3575720" cy="1076325"/>
          </a:xfrm>
        </p:grpSpPr>
        <p:sp>
          <p:nvSpPr>
            <p:cNvPr id="6" name="矩形 5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95400" y="260648"/>
              <a:ext cx="2880320" cy="1076325"/>
              <a:chOff x="623392" y="310880"/>
              <a:chExt cx="2880320" cy="107632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23392" y="310880"/>
                <a:ext cx="2337435" cy="1076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>
                    <a:solidFill>
                      <a:srgbClr val="111111"/>
                    </a:solidFill>
                    <a:latin typeface="Arial" panose="020B0604020202020204"/>
                    <a:ea typeface="Arial" panose="020B0604020202020204"/>
                    <a:sym typeface="+mn-ea"/>
                  </a:rPr>
                  <a:t>☑</a:t>
                </a:r>
                <a:r>
                  <a:rPr lang="en-US" altLang="zh-CN" sz="3200" b="1">
                    <a:solidFill>
                      <a:srgbClr val="111111"/>
                    </a:solidFill>
                    <a:latin typeface="Arial" panose="020B0604020202020204"/>
                    <a:ea typeface="Arial" panose="020B0604020202020204"/>
                    <a:sym typeface="+mn-ea"/>
                  </a:rPr>
                  <a:t> </a:t>
                </a:r>
                <a:r>
                  <a:rPr lang="zh-CN" altLang="en-US" sz="3200" b="1">
                    <a:solidFill>
                      <a:srgbClr val="111111"/>
                    </a:solidFill>
                    <a:latin typeface="Arial" panose="020B0604020202020204"/>
                    <a:ea typeface="Arial" panose="020B0604020202020204"/>
                    <a:sym typeface="+mn-ea"/>
                  </a:rPr>
                  <a:t>价值总结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1127448" y="2760634"/>
            <a:ext cx="1973063" cy="177893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165128"/>
          </a:solidFill>
          <a:ln w="9525" cap="flat">
            <a:noFill/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508188" y="3075585"/>
            <a:ext cx="1211581" cy="1149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7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</a:rPr>
              <a:t>内容</a:t>
            </a:r>
            <a:r>
              <a:rPr kumimoji="0" lang="zh-CN" altLang="en-US" sz="373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公文小标宋" panose="02000500000000000000" charset="-122"/>
                <a:ea typeface="方正公文小标宋" panose="02000500000000000000" charset="-122"/>
              </a:rPr>
              <a:t>丰富</a:t>
            </a:r>
            <a:endParaRPr kumimoji="0" lang="zh-CN" altLang="en-US" sz="3735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15" name="圆角矩形 3"/>
          <p:cNvSpPr/>
          <p:nvPr>
            <p:custDataLst>
              <p:tags r:id="rId4"/>
            </p:custDataLst>
          </p:nvPr>
        </p:nvSpPr>
        <p:spPr>
          <a:xfrm>
            <a:off x="4307304" y="1484784"/>
            <a:ext cx="5972069" cy="602247"/>
          </a:xfrm>
          <a:prstGeom prst="roundRect">
            <a:avLst>
              <a:gd name="adj" fmla="val 20638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3366605" y="1592592"/>
            <a:ext cx="730021" cy="4144372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16512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圆角矩形 5"/>
          <p:cNvSpPr/>
          <p:nvPr>
            <p:custDataLst>
              <p:tags r:id="rId5"/>
            </p:custDataLst>
          </p:nvPr>
        </p:nvSpPr>
        <p:spPr>
          <a:xfrm>
            <a:off x="4307304" y="2394148"/>
            <a:ext cx="5972069" cy="602247"/>
          </a:xfrm>
          <a:prstGeom prst="roundRect">
            <a:avLst>
              <a:gd name="adj" fmla="val 25274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圆角矩形 6"/>
          <p:cNvSpPr/>
          <p:nvPr>
            <p:custDataLst>
              <p:tags r:id="rId6"/>
            </p:custDataLst>
          </p:nvPr>
        </p:nvSpPr>
        <p:spPr>
          <a:xfrm>
            <a:off x="4307304" y="3335169"/>
            <a:ext cx="5972069" cy="602247"/>
          </a:xfrm>
          <a:prstGeom prst="roundRect">
            <a:avLst>
              <a:gd name="adj" fmla="val 25274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圆角矩形 7"/>
          <p:cNvSpPr/>
          <p:nvPr>
            <p:custDataLst>
              <p:tags r:id="rId7"/>
            </p:custDataLst>
          </p:nvPr>
        </p:nvSpPr>
        <p:spPr>
          <a:xfrm>
            <a:off x="4307304" y="4285969"/>
            <a:ext cx="5972069" cy="602247"/>
          </a:xfrm>
          <a:prstGeom prst="roundRect">
            <a:avLst>
              <a:gd name="adj" fmla="val 26820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8"/>
          <p:cNvSpPr txBox="1"/>
          <p:nvPr>
            <p:custDataLst>
              <p:tags r:id="rId8"/>
            </p:custDataLst>
          </p:nvPr>
        </p:nvSpPr>
        <p:spPr>
          <a:xfrm>
            <a:off x="4439886" y="1575125"/>
            <a:ext cx="5011339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1219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</a:rPr>
              <a:t>全程由学生自主研发、调试改进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1" name="TextBox 9"/>
          <p:cNvSpPr txBox="1"/>
          <p:nvPr>
            <p:custDataLst>
              <p:tags r:id="rId9"/>
            </p:custDataLst>
          </p:nvPr>
        </p:nvSpPr>
        <p:spPr>
          <a:xfrm>
            <a:off x="4439886" y="2539282"/>
            <a:ext cx="5011339" cy="2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just" defTabSz="1219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学生独立完成开发、测试、运营</a:t>
            </a: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和维护</a:t>
            </a:r>
            <a:endParaRPr lang="zh-CN" altLang="en-US" sz="2000" kern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2" name="TextBox 10"/>
          <p:cNvSpPr txBox="1"/>
          <p:nvPr>
            <p:custDataLst>
              <p:tags r:id="rId10"/>
            </p:custDataLst>
          </p:nvPr>
        </p:nvSpPr>
        <p:spPr>
          <a:xfrm>
            <a:off x="4423410" y="3446145"/>
            <a:ext cx="640207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just" defTabSz="1219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总编码量约</a:t>
            </a: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16000</a:t>
            </a: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行，涉及前后端和移动端</a:t>
            </a: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全栈技术</a:t>
            </a:r>
            <a:endParaRPr lang="zh-CN" altLang="en-US" sz="2000" kern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3" name="TextBox 11"/>
          <p:cNvSpPr txBox="1"/>
          <p:nvPr>
            <p:custDataLst>
              <p:tags r:id="rId11"/>
            </p:custDataLst>
          </p:nvPr>
        </p:nvSpPr>
        <p:spPr>
          <a:xfrm>
            <a:off x="4423410" y="4438650"/>
            <a:ext cx="575183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just" defTabSz="1219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采用社区推荐模型如千问模型等，支持</a:t>
            </a: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自由</a:t>
            </a: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切换</a:t>
            </a:r>
            <a:endParaRPr lang="zh-CN" altLang="en-US" sz="2000" kern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4" name="圆角矩形 12"/>
          <p:cNvSpPr/>
          <p:nvPr>
            <p:custDataLst>
              <p:tags r:id="rId12"/>
            </p:custDataLst>
          </p:nvPr>
        </p:nvSpPr>
        <p:spPr>
          <a:xfrm>
            <a:off x="4322623" y="5230729"/>
            <a:ext cx="5972069" cy="602247"/>
          </a:xfrm>
          <a:prstGeom prst="roundRect">
            <a:avLst>
              <a:gd name="adj" fmla="val 26820"/>
            </a:avLst>
          </a:prstGeom>
          <a:solidFill>
            <a:srgbClr val="C4C7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TextBox 13"/>
          <p:cNvSpPr txBox="1"/>
          <p:nvPr>
            <p:custDataLst>
              <p:tags r:id="rId13"/>
            </p:custDataLst>
          </p:nvPr>
        </p:nvSpPr>
        <p:spPr>
          <a:xfrm>
            <a:off x="4423410" y="5328285"/>
            <a:ext cx="575183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just" defTabSz="1219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... ...</a:t>
            </a:r>
            <a:endParaRPr lang="zh-CN" altLang="en-US" sz="2000" kern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260648"/>
            <a:ext cx="3575720" cy="1076325"/>
            <a:chOff x="0" y="260648"/>
            <a:chExt cx="3575720" cy="1076325"/>
          </a:xfrm>
        </p:grpSpPr>
        <p:sp>
          <p:nvSpPr>
            <p:cNvPr id="6" name="矩形 5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95400" y="260648"/>
              <a:ext cx="2880320" cy="1076325"/>
              <a:chOff x="623392" y="310880"/>
              <a:chExt cx="2880320" cy="107632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23392" y="310880"/>
                <a:ext cx="2745740" cy="1076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>
                    <a:solidFill>
                      <a:srgbClr val="111111"/>
                    </a:solidFill>
                    <a:latin typeface="Arial" panose="020B0604020202020204"/>
                    <a:ea typeface="Arial" panose="020B0604020202020204"/>
                    <a:sym typeface="+mn-ea"/>
                  </a:rPr>
                  <a:t>☑</a:t>
                </a:r>
                <a:r>
                  <a:rPr lang="en-US" altLang="zh-CN" sz="3200" b="1">
                    <a:solidFill>
                      <a:srgbClr val="111111"/>
                    </a:solidFill>
                    <a:latin typeface="Arial" panose="020B0604020202020204"/>
                    <a:ea typeface="Arial" panose="020B0604020202020204"/>
                    <a:sym typeface="+mn-ea"/>
                  </a:rPr>
                  <a:t> </a:t>
                </a:r>
                <a:r>
                  <a:rPr lang="zh-CN" altLang="en-US" sz="3200" b="1">
                    <a:solidFill>
                      <a:srgbClr val="111111"/>
                    </a:solidFill>
                    <a:latin typeface="Arial" panose="020B0604020202020204"/>
                    <a:ea typeface="Arial" panose="020B0604020202020204"/>
                    <a:sym typeface="+mn-ea"/>
                  </a:rPr>
                  <a:t>工作量总结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文本框 2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72068"/>
          </a:xfrm>
        </p:spPr>
      </p:pic>
      <p:cxnSp>
        <p:nvCxnSpPr>
          <p:cNvPr id="15" name="直接连接符 14"/>
          <p:cNvCxnSpPr/>
          <p:nvPr/>
        </p:nvCxnSpPr>
        <p:spPr>
          <a:xfrm>
            <a:off x="2532493" y="4400279"/>
            <a:ext cx="73448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610850" y="1052736"/>
            <a:ext cx="5283070" cy="1715968"/>
            <a:chOff x="4420044" y="1243652"/>
            <a:chExt cx="3509502" cy="113990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044" y="1243652"/>
              <a:ext cx="1144482" cy="113990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709" y="1371339"/>
              <a:ext cx="2167555" cy="596077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632297" y="1990403"/>
              <a:ext cx="2297249" cy="306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spc="300" dirty="0">
                  <a:solidFill>
                    <a:schemeClr val="bg1"/>
                  </a:solidFill>
                  <a:latin typeface="+mj-lt"/>
                </a:rPr>
                <a:t>WUHAN UNIVERSITY</a:t>
              </a:r>
              <a:endParaRPr lang="zh-CN" altLang="en-US" sz="2400" b="1" spc="3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17" y="4508910"/>
            <a:ext cx="9408368" cy="964960"/>
          </a:xfrm>
          <a:prstGeom prst="rect">
            <a:avLst/>
          </a:prstGeom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2324160"/>
            <a:ext cx="12191238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lnSpc>
                <a:spcPct val="150000"/>
              </a:lnSpc>
            </a:pPr>
            <a:r>
              <a:rPr lang="zh-CN" altLang="en-US" sz="6600" dirty="0">
                <a:solidFill>
                  <a:prstClr val="white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智能健康管理评估一体化平台</a:t>
            </a:r>
            <a:endParaRPr lang="zh-CN" altLang="en-US" sz="6600" b="1" dirty="0">
              <a:solidFill>
                <a:prstClr val="white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lvl="0" algn="r" eaLnBrk="1" hangingPunct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--</a:t>
            </a:r>
            <a:r>
              <a:rPr lang="zh-CN" altLang="en-US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LangGraph</a:t>
            </a:r>
            <a:r>
              <a:rPr lang="zh-CN" altLang="en-US" dirty="0">
                <a:solidFill>
                  <a:srgbClr val="FF00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动态工作流</a:t>
            </a:r>
            <a:r>
              <a:rPr lang="zh-CN" altLang="en-US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、</a:t>
            </a:r>
            <a:r>
              <a:rPr lang="zh-CN" altLang="en-US" dirty="0">
                <a:solidFill>
                  <a:srgbClr val="FFFF0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医学知识图谱</a:t>
            </a:r>
            <a:r>
              <a:rPr lang="zh-CN" altLang="en-US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与</a:t>
            </a:r>
            <a:r>
              <a:rPr lang="zh-CN" altLang="en-US" dirty="0">
                <a:solidFill>
                  <a:srgbClr val="00B0F0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大模型推理</a:t>
            </a:r>
            <a:r>
              <a:rPr lang="zh-CN" altLang="en-US" dirty="0">
                <a:solidFill>
                  <a:prstClr val="white"/>
                </a:solidFill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</a:rPr>
              <a:t>的多模态健康数据解析与智能评估系统</a:t>
            </a:r>
            <a:endParaRPr lang="zh-CN" altLang="en-US" dirty="0">
              <a:solidFill>
                <a:prstClr val="white"/>
              </a:solidFill>
              <a:latin typeface="汉仪书魂体简" panose="02010600000101010101" charset="-122"/>
              <a:ea typeface="汉仪书魂体简" panose="02010600000101010101" charset="-122"/>
              <a:cs typeface="汉仪书魂体简" panose="02010600000101010101" charset="-122"/>
            </a:endParaRPr>
          </a:p>
        </p:txBody>
      </p:sp>
      <p:sp>
        <p:nvSpPr>
          <p:cNvPr id="13" name="文本框 20"/>
          <p:cNvSpPr txBox="1">
            <a:spLocks noChangeArrowheads="1"/>
          </p:cNvSpPr>
          <p:nvPr/>
        </p:nvSpPr>
        <p:spPr bwMode="auto">
          <a:xfrm>
            <a:off x="5637533" y="5371698"/>
            <a:ext cx="120396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iWHU</a:t>
            </a:r>
            <a:endParaRPr lang="en-US" altLang="zh-CN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武汉大学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6857" y="6465849"/>
            <a:ext cx="2091055" cy="3232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26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AI+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大健康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2025 ——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0"/>
            <a:ext cx="12190476" cy="6871639"/>
          </a:xfrm>
          <a:prstGeom prst="rect">
            <a:avLst/>
          </a:prstGeom>
        </p:spPr>
      </p:pic>
      <p:sp>
        <p:nvSpPr>
          <p:cNvPr id="6" name="标题 4"/>
          <p:cNvSpPr txBox="1"/>
          <p:nvPr/>
        </p:nvSpPr>
        <p:spPr>
          <a:xfrm>
            <a:off x="5238896" y="2263950"/>
            <a:ext cx="4962650" cy="119885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8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第一章</a:t>
            </a:r>
            <a:endParaRPr lang="zh-CN" altLang="en-US" sz="8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标题 4"/>
          <p:cNvSpPr txBox="1"/>
          <p:nvPr/>
        </p:nvSpPr>
        <p:spPr>
          <a:xfrm>
            <a:off x="5303912" y="3868338"/>
            <a:ext cx="6480720" cy="746593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实现功能简介</a:t>
            </a:r>
            <a:endParaRPr lang="zh-CN" altLang="en-US" sz="4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346908" y="3699991"/>
            <a:ext cx="3594498" cy="0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60416" y="1674961"/>
            <a:ext cx="508342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832304" y="329276"/>
            <a:ext cx="3171328" cy="906710"/>
            <a:chOff x="4420044" y="1243652"/>
            <a:chExt cx="3986952" cy="113990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044" y="1243652"/>
              <a:ext cx="1144482" cy="113990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709" y="1371339"/>
              <a:ext cx="2167555" cy="59607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632298" y="1990404"/>
              <a:ext cx="2774698" cy="356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b="1" spc="300" dirty="0">
                  <a:solidFill>
                    <a:schemeClr val="bg1"/>
                  </a:solidFill>
                  <a:latin typeface="+mj-lt"/>
                </a:rPr>
                <a:t>WUHAN UNIVERSITY</a:t>
              </a:r>
              <a:endParaRPr lang="zh-CN" altLang="en-US" sz="900" b="1" spc="3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51384" y="5423005"/>
            <a:ext cx="2224567" cy="1127242"/>
            <a:chOff x="760416" y="5730758"/>
            <a:chExt cx="2224567" cy="112724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6" t="4127" r="50035" b="1"/>
            <a:stretch>
              <a:fillRect/>
            </a:stretch>
          </p:blipFill>
          <p:spPr>
            <a:xfrm>
              <a:off x="760416" y="5730758"/>
              <a:ext cx="1512168" cy="60716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9" t="4127" r="24617" b="1"/>
            <a:stretch>
              <a:fillRect/>
            </a:stretch>
          </p:blipFill>
          <p:spPr>
            <a:xfrm>
              <a:off x="1343472" y="6250837"/>
              <a:ext cx="1641511" cy="6071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55" name="矩形 54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5128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🎉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 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实现功能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简介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13" name="圆角矩形 26"/>
          <p:cNvSpPr/>
          <p:nvPr/>
        </p:nvSpPr>
        <p:spPr>
          <a:xfrm>
            <a:off x="1198880" y="1520825"/>
            <a:ext cx="4660900" cy="516636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16512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1713230" y="1557020"/>
            <a:ext cx="4124325" cy="4454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用户个人信息存储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用户个人健康信息存储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解析多种格式的医疗报告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可穿戴设备数据上传接口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个人健康档案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定时趋势分析报告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医学知识库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进行健康指标解读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潜在健康风险和异常趋势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生成专业并且易懂的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健康状况报告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根据个人健康情况制定饮食、运动等改善方案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就医建议和药品建议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支持自主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使用通义千问进行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自然语言对话问诊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支持个人健康信息追踪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支持识别异常数据并提供预警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93"/>
          <p:cNvSpPr/>
          <p:nvPr/>
        </p:nvSpPr>
        <p:spPr>
          <a:xfrm>
            <a:off x="1148656" y="1461287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93"/>
          <p:cNvSpPr/>
          <p:nvPr/>
        </p:nvSpPr>
        <p:spPr>
          <a:xfrm rot="10800000">
            <a:off x="5520366" y="6340211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16512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" name="组合 40"/>
          <p:cNvGrpSpPr/>
          <p:nvPr>
            <p:custDataLst>
              <p:tags r:id="rId4"/>
            </p:custDataLst>
          </p:nvPr>
        </p:nvGrpSpPr>
        <p:grpSpPr>
          <a:xfrm>
            <a:off x="7727792" y="1528516"/>
            <a:ext cx="1154430" cy="1041184"/>
            <a:chOff x="12672" y="4080"/>
            <a:chExt cx="3082" cy="2779"/>
          </a:xfrm>
        </p:grpSpPr>
        <p:sp>
          <p:nvSpPr>
            <p:cNvPr id="17" name="Freeform 5"/>
            <p:cNvSpPr/>
            <p:nvPr>
              <p:custDataLst>
                <p:tags r:id="rId5"/>
              </p:custDataLst>
            </p:nvPr>
          </p:nvSpPr>
          <p:spPr bwMode="auto">
            <a:xfrm>
              <a:off x="12672" y="4080"/>
              <a:ext cx="3082" cy="2779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65128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Box 42"/>
            <p:cNvSpPr txBox="1"/>
            <p:nvPr>
              <p:custDataLst>
                <p:tags r:id="rId6"/>
              </p:custDataLst>
            </p:nvPr>
          </p:nvSpPr>
          <p:spPr>
            <a:xfrm>
              <a:off x="13164" y="4963"/>
              <a:ext cx="2035" cy="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7"/>
            </p:custDataLst>
          </p:nvPr>
        </p:nvGrpSpPr>
        <p:grpSpPr>
          <a:xfrm>
            <a:off x="6383351" y="1539240"/>
            <a:ext cx="1154576" cy="1041184"/>
            <a:chOff x="10933" y="4080"/>
            <a:chExt cx="3082" cy="2779"/>
          </a:xfrm>
        </p:grpSpPr>
        <p:sp>
          <p:nvSpPr>
            <p:cNvPr id="19" name="Freeform 5"/>
            <p:cNvSpPr/>
            <p:nvPr>
              <p:custDataLst>
                <p:tags r:id="rId8"/>
              </p:custDataLst>
            </p:nvPr>
          </p:nvSpPr>
          <p:spPr bwMode="auto">
            <a:xfrm>
              <a:off x="10933" y="4080"/>
              <a:ext cx="3082" cy="2779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65128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46"/>
            <p:cNvSpPr txBox="1"/>
            <p:nvPr>
              <p:custDataLst>
                <p:tags r:id="rId9"/>
              </p:custDataLst>
            </p:nvPr>
          </p:nvSpPr>
          <p:spPr>
            <a:xfrm>
              <a:off x="11457" y="4963"/>
              <a:ext cx="2035" cy="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10"/>
            </p:custDataLst>
          </p:nvPr>
        </p:nvGrpSpPr>
        <p:grpSpPr>
          <a:xfrm>
            <a:off x="9072087" y="1539311"/>
            <a:ext cx="1154430" cy="1041184"/>
            <a:chOff x="9387" y="7551"/>
            <a:chExt cx="3082" cy="2779"/>
          </a:xfrm>
        </p:grpSpPr>
        <p:sp>
          <p:nvSpPr>
            <p:cNvPr id="20" name="Freeform 5"/>
            <p:cNvSpPr/>
            <p:nvPr>
              <p:custDataLst>
                <p:tags r:id="rId11"/>
              </p:custDataLst>
            </p:nvPr>
          </p:nvSpPr>
          <p:spPr bwMode="auto">
            <a:xfrm>
              <a:off x="9387" y="7551"/>
              <a:ext cx="3082" cy="2779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65128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47"/>
            <p:cNvSpPr txBox="1"/>
            <p:nvPr>
              <p:custDataLst>
                <p:tags r:id="rId12"/>
              </p:custDataLst>
            </p:nvPr>
          </p:nvSpPr>
          <p:spPr>
            <a:xfrm>
              <a:off x="9911" y="8405"/>
              <a:ext cx="2035" cy="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多元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13"/>
            </p:custDataLst>
          </p:nvPr>
        </p:nvGrpSpPr>
        <p:grpSpPr>
          <a:xfrm>
            <a:off x="10416382" y="1539170"/>
            <a:ext cx="1154430" cy="1041184"/>
            <a:chOff x="10761" y="7522"/>
            <a:chExt cx="3082" cy="2779"/>
          </a:xfrm>
        </p:grpSpPr>
        <p:sp>
          <p:nvSpPr>
            <p:cNvPr id="21" name="Freeform 5"/>
            <p:cNvSpPr/>
            <p:nvPr>
              <p:custDataLst>
                <p:tags r:id="rId14"/>
              </p:custDataLst>
            </p:nvPr>
          </p:nvSpPr>
          <p:spPr bwMode="auto">
            <a:xfrm>
              <a:off x="10761" y="7522"/>
              <a:ext cx="3082" cy="2779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65128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48"/>
            <p:cNvSpPr txBox="1"/>
            <p:nvPr>
              <p:custDataLst>
                <p:tags r:id="rId15"/>
              </p:custDataLst>
            </p:nvPr>
          </p:nvSpPr>
          <p:spPr>
            <a:xfrm>
              <a:off x="11212" y="8383"/>
              <a:ext cx="2035" cy="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344930" y="1629410"/>
            <a:ext cx="335915" cy="4665345"/>
            <a:chOff x="2683" y="2792"/>
            <a:chExt cx="529" cy="734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" y="2792"/>
              <a:ext cx="510" cy="51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83" y="3359"/>
              <a:ext cx="510" cy="51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86" y="3926"/>
              <a:ext cx="510" cy="51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88" y="4493"/>
              <a:ext cx="510" cy="51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90" y="5060"/>
              <a:ext cx="510" cy="51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92" y="5627"/>
              <a:ext cx="510" cy="51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94" y="6194"/>
              <a:ext cx="510" cy="5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96" y="6761"/>
              <a:ext cx="510" cy="51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98" y="7328"/>
              <a:ext cx="510" cy="51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2" y="7895"/>
              <a:ext cx="510" cy="51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2" y="8473"/>
              <a:ext cx="510" cy="51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2" y="9051"/>
              <a:ext cx="510" cy="51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83" y="9629"/>
              <a:ext cx="510" cy="510"/>
            </a:xfrm>
            <a:prstGeom prst="rect">
              <a:avLst/>
            </a:prstGeom>
          </p:spPr>
        </p:pic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20435" y="2718435"/>
            <a:ext cx="6117590" cy="341312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6960" y="6338085"/>
            <a:ext cx="323850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55" name="矩形 54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rgbClr val="165128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🎉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核心功能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示例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13" name="圆角矩形 26"/>
          <p:cNvSpPr/>
          <p:nvPr/>
        </p:nvSpPr>
        <p:spPr>
          <a:xfrm>
            <a:off x="805815" y="1607820"/>
            <a:ext cx="3190240" cy="456184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911225" y="1700530"/>
            <a:ext cx="2957830" cy="443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 defTabSz="1219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实现实时对话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解析多种格式医疗报告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支持根据情况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给出对应的建议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自主选择模型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（视频里采用通义千问）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回答渲染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智能化识别身份并添加标签记录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93"/>
          <p:cNvSpPr/>
          <p:nvPr/>
        </p:nvSpPr>
        <p:spPr>
          <a:xfrm>
            <a:off x="767155" y="1556511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93"/>
          <p:cNvSpPr/>
          <p:nvPr/>
        </p:nvSpPr>
        <p:spPr>
          <a:xfrm rot="10800000">
            <a:off x="3647282" y="587663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2025-11-11 15-37-13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25595" y="1257300"/>
            <a:ext cx="8066405" cy="4511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55" name="矩形 54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rgbClr val="165128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🎉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核心功能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示例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13" name="圆角矩形 26"/>
          <p:cNvSpPr/>
          <p:nvPr/>
        </p:nvSpPr>
        <p:spPr>
          <a:xfrm>
            <a:off x="805815" y="1607820"/>
            <a:ext cx="3904615" cy="472440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911225" y="1557020"/>
            <a:ext cx="3673475" cy="4537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neo4j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进行专业建议生成</a:t>
            </a:r>
            <a:endParaRPr lang="zh-CN" altLang="en-US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知识图谱涵盖疾病、检查、科室等医学相关节点标签，各实体携带详尽属性。</a:t>
            </a:r>
            <a:endParaRPr lang="zh-CN" altLang="en-US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通过如</a:t>
            </a:r>
            <a:r>
              <a:rPr lang="en-US" altLang="zh-CN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“has_symptom”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（包含症状）、</a:t>
            </a:r>
            <a:r>
              <a:rPr lang="en-US" altLang="zh-CN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“need_check”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（需要检查）等多种语义化关联，实现医学知识的全方位互联。</a:t>
            </a:r>
            <a:endParaRPr lang="zh-CN" altLang="en-US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每个节点可嵌套描述具体医学信息，如疾病节点拥有详细病因说明、推荐药品、推荐饮食、相关科室等，支持语义检索和智能诊断。</a:t>
            </a:r>
            <a:endParaRPr lang="zh-CN" altLang="en-US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总计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44,112 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个节点，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291,165 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条边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，内容翔实，包含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中医西医知识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，同时支持多语言</a:t>
            </a:r>
            <a:endParaRPr lang="zh-CN" altLang="en-US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93"/>
          <p:cNvSpPr/>
          <p:nvPr/>
        </p:nvSpPr>
        <p:spPr>
          <a:xfrm>
            <a:off x="767155" y="1556511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93"/>
          <p:cNvSpPr/>
          <p:nvPr/>
        </p:nvSpPr>
        <p:spPr>
          <a:xfrm rot="10800000">
            <a:off x="4367372" y="6016335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5" y="2092325"/>
            <a:ext cx="7085965" cy="3565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55" name="矩形 54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rgbClr val="165128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🎉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特色功能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示例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13" name="圆角矩形 26"/>
          <p:cNvSpPr/>
          <p:nvPr/>
        </p:nvSpPr>
        <p:spPr>
          <a:xfrm>
            <a:off x="1451610" y="1392555"/>
            <a:ext cx="3904615" cy="494538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1557020" y="1413510"/>
            <a:ext cx="3673475" cy="4537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algn="just" defTabSz="1219200">
              <a:lnSpc>
                <a:spcPct val="150000"/>
              </a:lnSpc>
              <a:buNone/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本图片展示了健康管理系统中的智能辅助诊断和医学问答功能特色。左侧聚焦于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皮肤健康的图片分析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，右侧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展示了与用户健康状况相关的智能会话和医学信息检索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。系统能自动对皮肤病变图片进行分析及解读，同时支持医学知识百科与健康建议的问答交互。</a:t>
            </a:r>
            <a:endParaRPr lang="zh-CN" altLang="en-US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医学影像（如皮肤照片）自动分析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，结合</a:t>
            </a:r>
            <a:r>
              <a:rPr lang="en-US" altLang="zh-CN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工具为用户提供疾病识别和专业医学建议，减轻患者自我判断负担。</a:t>
            </a:r>
            <a:endParaRPr lang="zh-CN" altLang="en-US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融合医学知识图谱与互联网权威资源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，实现医学百科式问答和健康指导，增强健康管理的科学性和权威性。</a:t>
            </a:r>
            <a:endParaRPr lang="zh-CN" altLang="en-US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支持多轮对话和搜索结果展示</a:t>
            </a: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，提升用户互动体验并满足个性化健康需求。</a:t>
            </a:r>
            <a:endParaRPr lang="zh-CN" altLang="en-US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93"/>
          <p:cNvSpPr/>
          <p:nvPr/>
        </p:nvSpPr>
        <p:spPr>
          <a:xfrm>
            <a:off x="1412950" y="1341246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93"/>
          <p:cNvSpPr/>
          <p:nvPr/>
        </p:nvSpPr>
        <p:spPr>
          <a:xfrm rot="10800000">
            <a:off x="5013167" y="6020780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3" t="50635"/>
          <a:stretch>
            <a:fillRect/>
          </a:stretch>
        </p:blipFill>
        <p:spPr>
          <a:xfrm>
            <a:off x="5880100" y="476250"/>
            <a:ext cx="4351020" cy="614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55" name="矩形 54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rgbClr val="165128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🎉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核心功能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示例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13" name="圆角矩形 26"/>
          <p:cNvSpPr/>
          <p:nvPr/>
        </p:nvSpPr>
        <p:spPr>
          <a:xfrm>
            <a:off x="1451610" y="1392555"/>
            <a:ext cx="2703195" cy="494538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1589405" y="1557655"/>
            <a:ext cx="2379345" cy="46405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algn="ctr" defTabSz="1219200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健康档案内容分析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支持用户对个人健康记录的查询与展示。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提供用户身份显示与数据管理，能快速识别当前用户并支持一键清空所有健康记录。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通过日均趋势图，动态展示用户在一段时间内的身高、体重和</a:t>
            </a:r>
            <a:r>
              <a:rPr lang="en-US" alt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变化趋势，支持可视化探索并悬浮查看某一天的详细指标，实现数据追踪与健康管理的可视化分析。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1219200">
              <a:lnSpc>
                <a:spcPct val="150000"/>
              </a:lnSpc>
              <a:buNone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93"/>
          <p:cNvSpPr/>
          <p:nvPr/>
        </p:nvSpPr>
        <p:spPr>
          <a:xfrm>
            <a:off x="1412950" y="1341246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93"/>
          <p:cNvSpPr/>
          <p:nvPr/>
        </p:nvSpPr>
        <p:spPr>
          <a:xfrm rot="10800000">
            <a:off x="3863817" y="6020780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1125220"/>
            <a:ext cx="7666355" cy="5073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32" y="211271"/>
            <a:ext cx="1512168" cy="48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01208"/>
            <a:ext cx="632756" cy="14237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33900" y="6333064"/>
            <a:ext cx="1586865" cy="36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November 11th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0" y="260648"/>
            <a:ext cx="3926280" cy="1013248"/>
            <a:chOff x="0" y="260648"/>
            <a:chExt cx="3926280" cy="1013248"/>
          </a:xfrm>
        </p:grpSpPr>
        <p:sp>
          <p:nvSpPr>
            <p:cNvPr id="55" name="矩形 54"/>
            <p:cNvSpPr/>
            <p:nvPr/>
          </p:nvSpPr>
          <p:spPr>
            <a:xfrm>
              <a:off x="0" y="374221"/>
              <a:ext cx="551384" cy="792088"/>
            </a:xfrm>
            <a:prstGeom prst="rect">
              <a:avLst/>
            </a:prstGeom>
            <a:solidFill>
              <a:srgbClr val="00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95400" y="260648"/>
              <a:ext cx="3230880" cy="1013248"/>
              <a:chOff x="623392" y="310880"/>
              <a:chExt cx="3230880" cy="1013248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623392" y="310880"/>
                <a:ext cx="32308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solidFill>
                      <a:srgbClr val="165128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🎉</a:t>
                </a:r>
                <a:r>
                  <a:rPr lang="en-US" altLang="zh-CN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 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核心功能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示例</a:t>
                </a:r>
                <a:endParaRPr lang="zh-CN" altLang="en-US" sz="32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cxnSp>
            <p:nvCxnSpPr>
              <p:cNvPr id="58" name="直接连接符 57"/>
              <p:cNvCxnSpPr/>
              <p:nvPr/>
            </p:nvCxnSpPr>
            <p:spPr>
              <a:xfrm>
                <a:off x="623392" y="989439"/>
                <a:ext cx="2880320" cy="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rgbClr val="005725"/>
                    </a:gs>
                    <a:gs pos="69000">
                      <a:srgbClr val="005725">
                        <a:alpha val="40000"/>
                      </a:srgbClr>
                    </a:gs>
                    <a:gs pos="100000">
                      <a:srgbClr val="005725">
                        <a:alpha val="2000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/>
              <p:cNvSpPr txBox="1"/>
              <p:nvPr/>
            </p:nvSpPr>
            <p:spPr>
              <a:xfrm>
                <a:off x="708163" y="1017423"/>
                <a:ext cx="2583815" cy="306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WUHAN UNIVERSITY</a:t>
                </a:r>
                <a:endParaRPr kumimoji="0" lang="en-US" altLang="zh-CN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13" name="圆角矩形 26"/>
          <p:cNvSpPr/>
          <p:nvPr/>
        </p:nvSpPr>
        <p:spPr>
          <a:xfrm>
            <a:off x="1451610" y="1392555"/>
            <a:ext cx="4025900" cy="494538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38"/>
          <p:cNvSpPr txBox="1"/>
          <p:nvPr/>
        </p:nvSpPr>
        <p:spPr>
          <a:xfrm>
            <a:off x="1589405" y="1557655"/>
            <a:ext cx="3732530" cy="46405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algn="ctr" defTabSz="1219200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健康档案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健康报告分析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页面布局分为健康档案的最新关键指标提要（如</a:t>
            </a:r>
            <a:r>
              <a:rPr lang="en-US" alt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、身高、体重、血压、心率、血糖、运动和睡眠习惯等），以及多维度健康总评，结合数据对用户生活方式和健康风险进行综合诊断。报告内容包括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健康状态总结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主要评估结论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需要关注的体征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生活习惯优化建议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后续管理方案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，如运动频率建议、睡眠建议和个别指标详细解读。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下方还附有关键生化指标随时间变化的趋势对表，直观展示近一段时间的体重、</a:t>
            </a:r>
            <a:r>
              <a:rPr lang="en-US" altLang="zh-CN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BMI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、血脂、睡眠和运动频率等变化轨迹。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defTabSz="1219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同时会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根据可能的疾病展示预警功能并突出显示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。提醒用户就医。如心动过速等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疾病。</a:t>
            </a: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93"/>
          <p:cNvSpPr/>
          <p:nvPr/>
        </p:nvSpPr>
        <p:spPr>
          <a:xfrm>
            <a:off x="1412950" y="1341246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93"/>
          <p:cNvSpPr/>
          <p:nvPr/>
        </p:nvSpPr>
        <p:spPr>
          <a:xfrm rot="10800000">
            <a:off x="5159852" y="6020780"/>
            <a:ext cx="384043" cy="384043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36B53"/>
          </a:solidFill>
          <a:ln w="25400" cap="flat" cmpd="sng" algn="ctr">
            <a:solidFill>
              <a:srgbClr val="036B5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0" y="764540"/>
            <a:ext cx="5277127" cy="111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0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00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101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102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103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104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105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106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107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108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09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10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1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2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3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4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5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6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7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8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19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20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1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2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3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4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5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6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7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8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29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3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30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31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32.xml><?xml version="1.0" encoding="utf-8"?>
<p:tagLst xmlns:p="http://schemas.openxmlformats.org/presentationml/2006/main">
  <p:tag name="KSO_WM_DIAGRAM_VIRTUALLY_FRAME" val="{&quot;height&quot;:355.1854330708661,&quot;left&quot;:53.27535433070866,&quot;top&quot;:111.24220472440945,&quot;width&quot;:843.8746456692913}"/>
</p:tagLst>
</file>

<file path=ppt/tags/tag133.xml><?xml version="1.0" encoding="utf-8"?>
<p:tagLst xmlns:p="http://schemas.openxmlformats.org/presentationml/2006/main">
  <p:tag name="KSO_WM_DIAGRAM_VIRTUALLY_FRAME" val="{&quot;height&quot;:273.9527559055118,&quot;left&quot;:71.97818897637795,&quot;top&quot;:196.30307086614172,&quot;width&quot;:422.74787401574804}"/>
</p:tagLst>
</file>

<file path=ppt/tags/tag134.xml><?xml version="1.0" encoding="utf-8"?>
<p:tagLst xmlns:p="http://schemas.openxmlformats.org/presentationml/2006/main">
  <p:tag name="KSO_WM_DIAGRAM_VIRTUALLY_FRAME" val="{&quot;height&quot;:273.9527559055118,&quot;left&quot;:71.97818897637795,&quot;top&quot;:196.30307086614172,&quot;width&quot;:422.74787401574804}"/>
</p:tagLst>
</file>

<file path=ppt/tags/tag135.xml><?xml version="1.0" encoding="utf-8"?>
<p:tagLst xmlns:p="http://schemas.openxmlformats.org/presentationml/2006/main">
  <p:tag name="KSO_WM_DIAGRAM_VIRTUALLY_FRAME" val="{&quot;height&quot;:273.9527559055118,&quot;left&quot;:71.97818897637795,&quot;top&quot;:196.30307086614172,&quot;width&quot;:422.74787401574804}"/>
</p:tagLst>
</file>

<file path=ppt/tags/tag136.xml><?xml version="1.0" encoding="utf-8"?>
<p:tagLst xmlns:p="http://schemas.openxmlformats.org/presentationml/2006/main">
  <p:tag name="KSO_WM_DIAGRAM_VIRTUALLY_FRAME" val="{&quot;height&quot;:273.9527559055118,&quot;left&quot;:71.97818897637795,&quot;top&quot;:196.30307086614172,&quot;width&quot;:422.74787401574804}"/>
</p:tagLst>
</file>

<file path=ppt/tags/tag137.xml><?xml version="1.0" encoding="utf-8"?>
<p:tagLst xmlns:p="http://schemas.openxmlformats.org/presentationml/2006/main">
  <p:tag name="KSO_WM_DIAGRAM_VIRTUALLY_FRAME" val="{&quot;height&quot;:273.9527559055118,&quot;left&quot;:71.97818897637795,&quot;top&quot;:196.30307086614172,&quot;width&quot;:422.74787401574804}"/>
</p:tagLst>
</file>

<file path=ppt/tags/tag138.xml><?xml version="1.0" encoding="utf-8"?>
<p:tagLst xmlns:p="http://schemas.openxmlformats.org/presentationml/2006/main">
  <p:tag name="KSO_WM_DIAGRAM_VIRTUALLY_FRAME" val="{&quot;height&quot;:273.9527559055118,&quot;left&quot;:71.97818897637795,&quot;top&quot;:196.30307086614172,&quot;width&quot;:422.74787401574804}"/>
</p:tagLst>
</file>

<file path=ppt/tags/tag139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40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1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2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3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4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5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6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7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8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49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50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1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2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3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4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5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6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7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8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59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60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1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2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3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4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5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6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7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8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69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7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70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71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72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73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74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75.xml><?xml version="1.0" encoding="utf-8"?>
<p:tagLst xmlns:p="http://schemas.openxmlformats.org/presentationml/2006/main">
  <p:tag name="KSO_WM_DIAGRAM_VIRTUALLY_FRAME" val="{&quot;height&quot;:353.64559055118104,&quot;left&quot;:71.76574803149606,&quot;top&quot;:116.91212598425197,&quot;width&quot;:818.263937007874}"/>
</p:tagLst>
</file>

<file path=ppt/tags/tag176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77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78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79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8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180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81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82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83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84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85.xml><?xml version="1.0" encoding="utf-8"?>
<p:tagLst xmlns:p="http://schemas.openxmlformats.org/presentationml/2006/main">
  <p:tag name="KSO_WM_DIAGRAM_VIRTUALLY_FRAME" val="{&quot;height&quot;:342.37732283464567,&quot;left&quot;:339.1577952755905,&quot;top&quot;:116.91212598425197,&quot;width&quot;:513.2422047244095}"/>
</p:tagLst>
</file>

<file path=ppt/tags/tag19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0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1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2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3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4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5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6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7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8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29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3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30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31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32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33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34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35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36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37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38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39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4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40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41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42.xml><?xml version="1.0" encoding="utf-8"?>
<p:tagLst xmlns:p="http://schemas.openxmlformats.org/presentationml/2006/main">
  <p:tag name="KSO_WM_DIAGRAM_VIRTUALLY_FRAME" val="{&quot;height&quot;:461.3708438915438,&quot;left&quot;:460.57850393700784,&quot;top&quot;:66.44451043916486,&quot;width&quot;:859.5830708661418}"/>
</p:tagLst>
</file>

<file path=ppt/tags/tag4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4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45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46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47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48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49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50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1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2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3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4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5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6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7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8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59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6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60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61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62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63.xml><?xml version="1.0" encoding="utf-8"?>
<p:tagLst xmlns:p="http://schemas.openxmlformats.org/presentationml/2006/main">
  <p:tag name="KSO_WM_DIAGRAM_VIRTUALLY_FRAME" val="{&quot;height&quot;:372.5577172593772,&quot;left&quot;:534.338346456693,&quot;top&quot;:105.6551181102362,&quot;width&quot;:316.09653543307076}"/>
</p:tagLst>
</file>

<file path=ppt/tags/tag64.xml><?xml version="1.0" encoding="utf-8"?>
<p:tagLst xmlns:p="http://schemas.openxmlformats.org/presentationml/2006/main">
  <p:tag name="KSO_WM_DIAGRAM_VIRTUALLY_FRAME" val="{&quot;height&quot;:423.0920472440945,&quot;left&quot;:298.85,&quot;top&quot;:54.641889763779524,&quot;width&quot;:576.6}"/>
</p:tagLst>
</file>

<file path=ppt/tags/tag65.xml><?xml version="1.0" encoding="utf-8"?>
<p:tagLst xmlns:p="http://schemas.openxmlformats.org/presentationml/2006/main">
  <p:tag name="KSO_WM_DIAGRAM_VIRTUALLY_FRAME" val="{&quot;height&quot;:423.0920472440945,&quot;left&quot;:298.85,&quot;top&quot;:54.641889763779524,&quot;width&quot;:576.6}"/>
</p:tagLst>
</file>

<file path=ppt/tags/tag66.xml><?xml version="1.0" encoding="utf-8"?>
<p:tagLst xmlns:p="http://schemas.openxmlformats.org/presentationml/2006/main">
  <p:tag name="KSO_WM_DIAGRAM_VIRTUALLY_FRAME" val="{&quot;height&quot;:423.0920472440945,&quot;left&quot;:298.85,&quot;top&quot;:54.641889763779524,&quot;width&quot;:576.6}"/>
</p:tagLst>
</file>

<file path=ppt/tags/tag67.xml><?xml version="1.0" encoding="utf-8"?>
<p:tagLst xmlns:p="http://schemas.openxmlformats.org/presentationml/2006/main">
  <p:tag name="KSO_WM_DIAGRAM_VIRTUALLY_FRAME" val="{&quot;height&quot;:423.0920472440945,&quot;left&quot;:298.85,&quot;top&quot;:54.641889763779524,&quot;width&quot;:576.6}"/>
</p:tagLst>
</file>

<file path=ppt/tags/tag68.xml><?xml version="1.0" encoding="utf-8"?>
<p:tagLst xmlns:p="http://schemas.openxmlformats.org/presentationml/2006/main">
  <p:tag name="KSO_WM_DIAGRAM_VIRTUALLY_FRAME" val="{&quot;height&quot;:423.0920472440945,&quot;left&quot;:298.85,&quot;top&quot;:54.641889763779524,&quot;width&quot;:576.6}"/>
</p:tagLst>
</file>

<file path=ppt/tags/tag69.xml><?xml version="1.0" encoding="utf-8"?>
<p:tagLst xmlns:p="http://schemas.openxmlformats.org/presentationml/2006/main">
  <p:tag name="KSO_WM_DIAGRAM_VIRTUALLY_FRAME" val="{&quot;height&quot;:423.0920472440945,&quot;left&quot;:298.85,&quot;top&quot;:54.641889763779524,&quot;width&quot;:576.6}"/>
</p:tagLst>
</file>

<file path=ppt/tags/tag7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70.xml><?xml version="1.0" encoding="utf-8"?>
<p:tagLst xmlns:p="http://schemas.openxmlformats.org/presentationml/2006/main">
  <p:tag name="KSO_WM_DIAGRAM_VIRTUALLY_FRAME" val="{&quot;height&quot;:423.0920472440945,&quot;left&quot;:298.85,&quot;top&quot;:54.641889763779524,&quot;width&quot;:576.6}"/>
</p:tagLst>
</file>

<file path=ppt/tags/tag71.xml><?xml version="1.0" encoding="utf-8"?>
<p:tagLst xmlns:p="http://schemas.openxmlformats.org/presentationml/2006/main">
  <p:tag name="KSO_WM_DIAGRAM_VIRTUALLY_FRAME" val="{&quot;height&quot;:423.0920472440945,&quot;left&quot;:298.85,&quot;top&quot;:54.641889763779524,&quot;width&quot;:576.6}"/>
</p:tagLst>
</file>

<file path=ppt/tags/tag72.xml><?xml version="1.0" encoding="utf-8"?>
<p:tagLst xmlns:p="http://schemas.openxmlformats.org/presentationml/2006/main">
  <p:tag name="KSO_WM_DIAGRAM_VIRTUALLY_FRAME" val="{&quot;height&quot;:423.0920472440945,&quot;left&quot;:298.85,&quot;top&quot;:54.641889763779524,&quot;width&quot;:576.6}"/>
</p:tagLst>
</file>

<file path=ppt/tags/tag73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74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75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76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77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78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79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80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1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2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3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4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5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6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7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8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89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.xml><?xml version="1.0" encoding="utf-8"?>
<p:tagLst xmlns:p="http://schemas.openxmlformats.org/presentationml/2006/main">
  <p:tag name="KSO_WM_DIAGRAM_VIRTUALLY_FRAME" val="{&quot;height&quot;:334.2062204724409,&quot;left&quot;:144.11748031496063,&quot;top&quot;:128.251968503937,&quot;width&quot;:681.747716535433}"/>
</p:tagLst>
</file>

<file path=ppt/tags/tag90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1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2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3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4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5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6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7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8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ags/tag99.xml><?xml version="1.0" encoding="utf-8"?>
<p:tagLst xmlns:p="http://schemas.openxmlformats.org/presentationml/2006/main">
  <p:tag name="KSO_WM_DIAGRAM_VIRTUALLY_FRAME" val="{&quot;height&quot;:364.17637795275596,&quot;left&quot;:86.88551181102362,&quot;top&quot;:159.23299212598425,&quot;width&quot;:807.529055118110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4850</Words>
  <Application>WPS 演示</Application>
  <PresentationFormat>宽屏</PresentationFormat>
  <Paragraphs>487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62" baseType="lpstr">
      <vt:lpstr>Arial</vt:lpstr>
      <vt:lpstr>宋体</vt:lpstr>
      <vt:lpstr>Wingdings</vt:lpstr>
      <vt:lpstr>Calibri</vt:lpstr>
      <vt:lpstr>微软雅黑</vt:lpstr>
      <vt:lpstr>黑体</vt:lpstr>
      <vt:lpstr>方正公文小标宋</vt:lpstr>
      <vt:lpstr>汉仪书魂体简</vt:lpstr>
      <vt:lpstr>Times New Roman</vt:lpstr>
      <vt:lpstr>Impact</vt:lpstr>
      <vt:lpstr>Calibri</vt:lpstr>
      <vt:lpstr>Arial Black</vt:lpstr>
      <vt:lpstr>Gill Sans</vt:lpstr>
      <vt:lpstr>Lato Light</vt:lpstr>
      <vt:lpstr>Helvetica Neue</vt:lpstr>
      <vt:lpstr>Calibri Light</vt:lpstr>
      <vt:lpstr>Arial Unicode MS</vt:lpstr>
      <vt:lpstr>STIXGeneral-Bold</vt:lpstr>
      <vt:lpstr>Segoe Print</vt:lpstr>
      <vt:lpstr>Lato Regular</vt:lpstr>
      <vt:lpstr>Oxygen</vt:lpstr>
      <vt:lpstr>Open Sans</vt:lpstr>
      <vt:lpstr>Open Sans</vt:lpstr>
      <vt:lpstr>Open Sans </vt:lpstr>
      <vt:lpstr>方正粗黑宋简体</vt:lpstr>
      <vt:lpstr>标准粗黑</vt:lpstr>
      <vt:lpstr>Aller Light</vt:lpstr>
      <vt:lpstr>U.S. 101</vt:lpstr>
      <vt:lpstr>Roboto</vt:lpstr>
      <vt:lpstr>Aller Light</vt:lpstr>
      <vt:lpstr>NumberOnly</vt:lpstr>
      <vt:lpstr>Arial</vt:lpstr>
      <vt:lpstr>Roboto Light</vt:lpstr>
      <vt:lpstr>Wide Latin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Victor</dc:creator>
  <cp:lastModifiedBy>周锦耀</cp:lastModifiedBy>
  <cp:revision>108</cp:revision>
  <dcterms:created xsi:type="dcterms:W3CDTF">2019-08-07T05:41:00Z</dcterms:created>
  <dcterms:modified xsi:type="dcterms:W3CDTF">2025-11-12T06:14:31Z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ECE54208C5CD4CF4BFE4EA072271FA36_13</vt:lpwstr>
  </property>
  <property fmtid="{D5CDD505-2E9C-101B-9397-08002B2CF9AE}" pid="3" name="KSOProductBuildVer">
    <vt:lpwstr>2052-12.1.0.21915</vt:lpwstr>
  </property>
</Properties>
</file>